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74" r:id="rId11"/>
    <p:sldId id="275" r:id="rId12"/>
    <p:sldId id="265" r:id="rId13"/>
    <p:sldId id="266" r:id="rId14"/>
    <p:sldId id="273"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7B3BF-A635-4C08-93CE-1AE855E245E8}" type="datetimeFigureOut">
              <a:rPr lang="en-MY" smtClean="0"/>
              <a:t>25/2/2021</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7FB28C-5887-405D-9472-C06832C0FDD6}" type="slidenum">
              <a:rPr lang="en-MY" smtClean="0"/>
              <a:t>‹#›</a:t>
            </a:fld>
            <a:endParaRPr lang="en-MY"/>
          </a:p>
        </p:txBody>
      </p:sp>
    </p:spTree>
    <p:extLst>
      <p:ext uri="{BB962C8B-B14F-4D97-AF65-F5344CB8AC3E}">
        <p14:creationId xmlns:p14="http://schemas.microsoft.com/office/powerpoint/2010/main" val="267983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7</a:t>
            </a:fld>
            <a:endParaRPr lang="en-MY"/>
          </a:p>
        </p:txBody>
      </p:sp>
    </p:spTree>
    <p:extLst>
      <p:ext uri="{BB962C8B-B14F-4D97-AF65-F5344CB8AC3E}">
        <p14:creationId xmlns:p14="http://schemas.microsoft.com/office/powerpoint/2010/main" val="2592253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8</a:t>
            </a:fld>
            <a:endParaRPr lang="en-MY"/>
          </a:p>
        </p:txBody>
      </p:sp>
    </p:spTree>
    <p:extLst>
      <p:ext uri="{BB962C8B-B14F-4D97-AF65-F5344CB8AC3E}">
        <p14:creationId xmlns:p14="http://schemas.microsoft.com/office/powerpoint/2010/main" val="177578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9</a:t>
            </a:fld>
            <a:endParaRPr lang="en-MY"/>
          </a:p>
        </p:txBody>
      </p:sp>
    </p:spTree>
    <p:extLst>
      <p:ext uri="{BB962C8B-B14F-4D97-AF65-F5344CB8AC3E}">
        <p14:creationId xmlns:p14="http://schemas.microsoft.com/office/powerpoint/2010/main" val="328770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10</a:t>
            </a:fld>
            <a:endParaRPr lang="en-MY"/>
          </a:p>
        </p:txBody>
      </p:sp>
    </p:spTree>
    <p:extLst>
      <p:ext uri="{BB962C8B-B14F-4D97-AF65-F5344CB8AC3E}">
        <p14:creationId xmlns:p14="http://schemas.microsoft.com/office/powerpoint/2010/main" val="3731952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11</a:t>
            </a:fld>
            <a:endParaRPr lang="en-MY"/>
          </a:p>
        </p:txBody>
      </p:sp>
    </p:spTree>
    <p:extLst>
      <p:ext uri="{BB962C8B-B14F-4D97-AF65-F5344CB8AC3E}">
        <p14:creationId xmlns:p14="http://schemas.microsoft.com/office/powerpoint/2010/main" val="198182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12</a:t>
            </a:fld>
            <a:endParaRPr lang="en-MY"/>
          </a:p>
        </p:txBody>
      </p:sp>
    </p:spTree>
    <p:extLst>
      <p:ext uri="{BB962C8B-B14F-4D97-AF65-F5344CB8AC3E}">
        <p14:creationId xmlns:p14="http://schemas.microsoft.com/office/powerpoint/2010/main" val="2511534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dirty="0">
                <a:solidFill>
                  <a:srgbClr val="202122"/>
                </a:solidFill>
                <a:effectLst/>
                <a:latin typeface="Arial" panose="020B0604020202020204" pitchFamily="34" charset="0"/>
              </a:rPr>
              <a:t>挒 </a:t>
            </a:r>
            <a:r>
              <a:rPr lang="en-MY" b="0" i="0" dirty="0" err="1">
                <a:solidFill>
                  <a:srgbClr val="4D5156"/>
                </a:solidFill>
                <a:effectLst/>
                <a:latin typeface="arial" panose="020B0604020202020204" pitchFamily="34" charset="0"/>
              </a:rPr>
              <a:t>liè</a:t>
            </a:r>
            <a:endParaRPr lang="en-MY" b="0" i="0" dirty="0">
              <a:solidFill>
                <a:srgbClr val="4D5156"/>
              </a:solidFill>
              <a:effectLst/>
              <a:latin typeface="arial" panose="020B0604020202020204" pitchFamily="34" charset="0"/>
            </a:endParaRPr>
          </a:p>
          <a:p>
            <a:r>
              <a:rPr lang="zh-CN" altLang="en-US" sz="1200" b="0" i="0" u="none" strike="noStrike" dirty="0">
                <a:solidFill>
                  <a:srgbClr val="A55858"/>
                </a:solidFill>
                <a:effectLst/>
                <a:latin typeface="Arial" panose="020B0604020202020204" pitchFamily="34" charset="0"/>
              </a:rPr>
              <a:t>隅 </a:t>
            </a:r>
            <a:r>
              <a:rPr lang="en-MY" b="0" i="0" dirty="0" err="1">
                <a:solidFill>
                  <a:srgbClr val="4D5156"/>
                </a:solidFill>
                <a:effectLst/>
                <a:latin typeface="arial" panose="020B0604020202020204" pitchFamily="34" charset="0"/>
              </a:rPr>
              <a:t>yú</a:t>
            </a:r>
            <a:endParaRPr lang="en-MY" dirty="0"/>
          </a:p>
        </p:txBody>
      </p:sp>
      <p:sp>
        <p:nvSpPr>
          <p:cNvPr id="4" name="Slide Number Placeholder 3"/>
          <p:cNvSpPr>
            <a:spLocks noGrp="1"/>
          </p:cNvSpPr>
          <p:nvPr>
            <p:ph type="sldNum" sz="quarter" idx="5"/>
          </p:nvPr>
        </p:nvSpPr>
        <p:spPr/>
        <p:txBody>
          <a:bodyPr/>
          <a:lstStyle/>
          <a:p>
            <a:fld id="{467FB28C-5887-405D-9472-C06832C0FDD6}" type="slidenum">
              <a:rPr lang="en-MY" smtClean="0"/>
              <a:t>13</a:t>
            </a:fld>
            <a:endParaRPr lang="en-MY"/>
          </a:p>
        </p:txBody>
      </p:sp>
    </p:spTree>
    <p:extLst>
      <p:ext uri="{BB962C8B-B14F-4D97-AF65-F5344CB8AC3E}">
        <p14:creationId xmlns:p14="http://schemas.microsoft.com/office/powerpoint/2010/main" val="198164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05DDC5-B8C3-4631-A034-785B8A4B2A98}" type="datetimeFigureOut">
              <a:rPr lang="en-MY" smtClean="0"/>
              <a:t>25/2/2021</a:t>
            </a:fld>
            <a:endParaRPr lang="en-MY"/>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MY"/>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8E39187-1160-45CF-A2FB-99E2AA25F5C9}" type="slidenum">
              <a:rPr lang="en-MY" smtClean="0"/>
              <a:t>‹#›</a:t>
            </a:fld>
            <a:endParaRPr lang="en-MY"/>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55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5DDC5-B8C3-4631-A034-785B8A4B2A98}" type="datetimeFigureOut">
              <a:rPr lang="en-MY" smtClean="0"/>
              <a:t>25/2/2021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252659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5DDC5-B8C3-4631-A034-785B8A4B2A98}" type="datetimeFigureOut">
              <a:rPr lang="en-MY" smtClean="0"/>
              <a:t>25/2/2021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107961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05DDC5-B8C3-4631-A034-785B8A4B2A98}" type="datetimeFigureOut">
              <a:rPr lang="en-MY" smtClean="0"/>
              <a:t>25/2/2021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39020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05DDC5-B8C3-4631-A034-785B8A4B2A98}" type="datetimeFigureOut">
              <a:rPr lang="en-MY" smtClean="0"/>
              <a:t>25/2/2021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8E39187-1160-45CF-A2FB-99E2AA25F5C9}" type="slidenum">
              <a:rPr lang="en-MY" smtClean="0"/>
              <a:t>‹#›</a:t>
            </a:fld>
            <a:endParaRPr lang="en-MY"/>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4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05DDC5-B8C3-4631-A034-785B8A4B2A98}" type="datetimeFigureOut">
              <a:rPr lang="en-MY" smtClean="0"/>
              <a:t>25/2/2021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232689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05DDC5-B8C3-4631-A034-785B8A4B2A98}" type="datetimeFigureOut">
              <a:rPr lang="en-MY" smtClean="0"/>
              <a:t>25/2/2021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318847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05DDC5-B8C3-4631-A034-785B8A4B2A98}" type="datetimeFigureOut">
              <a:rPr lang="en-MY" smtClean="0"/>
              <a:t>25/2/2021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296118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5DDC5-B8C3-4631-A034-785B8A4B2A98}" type="datetimeFigureOut">
              <a:rPr lang="en-MY" smtClean="0"/>
              <a:t>25/2/2021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208733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05DDC5-B8C3-4631-A034-785B8A4B2A98}" type="datetimeFigureOut">
              <a:rPr lang="en-MY" smtClean="0"/>
              <a:t>25/2/2021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45129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05DDC5-B8C3-4631-A034-785B8A4B2A98}" type="datetimeFigureOut">
              <a:rPr lang="en-MY" smtClean="0"/>
              <a:t>25/2/2021</a:t>
            </a:fld>
            <a:endParaRPr lang="en-MY"/>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E39187-1160-45CF-A2FB-99E2AA25F5C9}" type="slidenum">
              <a:rPr lang="en-MY" smtClean="0"/>
              <a:t>‹#›</a:t>
            </a:fld>
            <a:endParaRPr lang="en-MY"/>
          </a:p>
        </p:txBody>
      </p:sp>
    </p:spTree>
    <p:extLst>
      <p:ext uri="{BB962C8B-B14F-4D97-AF65-F5344CB8AC3E}">
        <p14:creationId xmlns:p14="http://schemas.microsoft.com/office/powerpoint/2010/main" val="174469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05DDC5-B8C3-4631-A034-785B8A4B2A98}" type="datetimeFigureOut">
              <a:rPr lang="en-MY" smtClean="0"/>
              <a:t>25/2/2021</a:t>
            </a:fld>
            <a:endParaRPr lang="en-MY"/>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MY"/>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8E39187-1160-45CF-A2FB-99E2AA25F5C9}" type="slidenum">
              <a:rPr lang="en-MY" smtClean="0"/>
              <a:t>‹#›</a:t>
            </a:fld>
            <a:endParaRPr lang="en-MY"/>
          </a:p>
        </p:txBody>
      </p:sp>
    </p:spTree>
    <p:extLst>
      <p:ext uri="{BB962C8B-B14F-4D97-AF65-F5344CB8AC3E}">
        <p14:creationId xmlns:p14="http://schemas.microsoft.com/office/powerpoint/2010/main" val="37441414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677EE-798E-4F83-BB2D-DD545860A677}"/>
              </a:ext>
            </a:extLst>
          </p:cNvPr>
          <p:cNvSpPr>
            <a:spLocks noGrp="1"/>
          </p:cNvSpPr>
          <p:nvPr>
            <p:ph type="ctrTitle"/>
          </p:nvPr>
        </p:nvSpPr>
        <p:spPr>
          <a:xfrm>
            <a:off x="895467" y="863364"/>
            <a:ext cx="6657476" cy="5126124"/>
          </a:xfrm>
        </p:spPr>
        <p:txBody>
          <a:bodyPr anchor="ctr">
            <a:normAutofit/>
          </a:bodyPr>
          <a:lstStyle/>
          <a:p>
            <a:pPr algn="r"/>
            <a:r>
              <a:rPr lang="zh-CN" altLang="en-US" sz="6600">
                <a:solidFill>
                  <a:schemeClr val="tx1"/>
                </a:solidFill>
              </a:rPr>
              <a:t>太极拳</a:t>
            </a:r>
            <a:endParaRPr lang="en-MY" sz="6600">
              <a:solidFill>
                <a:schemeClr val="tx1"/>
              </a:solidFill>
            </a:endParaRPr>
          </a:p>
        </p:txBody>
      </p:sp>
      <p:sp>
        <p:nvSpPr>
          <p:cNvPr id="3" name="Subtitle 2">
            <a:extLst>
              <a:ext uri="{FF2B5EF4-FFF2-40B4-BE49-F238E27FC236}">
                <a16:creationId xmlns:a16="http://schemas.microsoft.com/office/drawing/2014/main" xmlns="" id="{6F55B06E-699C-451F-8E66-7316D1A3152D}"/>
              </a:ext>
            </a:extLst>
          </p:cNvPr>
          <p:cNvSpPr>
            <a:spLocks noGrp="1"/>
          </p:cNvSpPr>
          <p:nvPr>
            <p:ph type="subTitle" idx="1"/>
          </p:nvPr>
        </p:nvSpPr>
        <p:spPr>
          <a:xfrm>
            <a:off x="8352941" y="863364"/>
            <a:ext cx="3082986" cy="5120435"/>
          </a:xfrm>
        </p:spPr>
        <p:txBody>
          <a:bodyPr anchor="ctr">
            <a:normAutofit/>
          </a:bodyPr>
          <a:lstStyle/>
          <a:p>
            <a:pPr algn="l"/>
            <a:endParaRPr lang="en-MY" sz="2000">
              <a:solidFill>
                <a:schemeClr val="tx1"/>
              </a:solidFill>
            </a:endParaRPr>
          </a:p>
        </p:txBody>
      </p:sp>
    </p:spTree>
    <p:extLst>
      <p:ext uri="{BB962C8B-B14F-4D97-AF65-F5344CB8AC3E}">
        <p14:creationId xmlns:p14="http://schemas.microsoft.com/office/powerpoint/2010/main" val="17036256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smtClean="0">
                <a:solidFill>
                  <a:srgbClr val="FFFFFF"/>
                </a:solidFill>
              </a:rPr>
              <a:t>特点</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r>
              <a:rPr lang="zh-CN" altLang="en-US" sz="2400" dirty="0">
                <a:solidFill>
                  <a:schemeClr val="tx1"/>
                </a:solidFill>
              </a:rPr>
              <a:t>太极拳含蓄内敛、连绵不断、以柔克刚、急缓相间、行云流水的拳术风格使习练者的意、气、形、神逐渐趋于圆融一体的至高境界，而其对于武德修养的要求也使得习练者在增强体质的同时提高自身素养，提升人与自然、人与社会的融洽与和谐</a:t>
            </a:r>
            <a:r>
              <a:rPr lang="zh-CN" altLang="en-US" sz="2400" dirty="0" smtClean="0">
                <a:solidFill>
                  <a:schemeClr val="tx1"/>
                </a:solidFill>
              </a:rPr>
              <a:t>。</a:t>
            </a:r>
            <a:endParaRPr lang="en-US" altLang="zh-CN" sz="2400" dirty="0" smtClean="0">
              <a:solidFill>
                <a:schemeClr val="tx1"/>
              </a:solidFill>
            </a:endParaRPr>
          </a:p>
          <a:p>
            <a:r>
              <a:rPr lang="zh-CN" altLang="en-US" sz="2400" dirty="0" smtClean="0">
                <a:solidFill>
                  <a:schemeClr val="tx1"/>
                </a:solidFill>
              </a:rPr>
              <a:t>同</a:t>
            </a:r>
            <a:r>
              <a:rPr lang="zh-CN" altLang="en-US" sz="2400" dirty="0">
                <a:solidFill>
                  <a:schemeClr val="tx1"/>
                </a:solidFill>
              </a:rPr>
              <a:t>时，太极拳也不排斥对身体素质的训练，讲究刚柔并济，而非只柔无刚的表演、健身操。</a:t>
            </a:r>
            <a:endParaRPr lang="zh-CN" altLang="en-US" sz="2400" b="0" i="0" dirty="0">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860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smtClean="0">
                <a:solidFill>
                  <a:srgbClr val="FFFFFF"/>
                </a:solidFill>
              </a:rPr>
              <a:t>要领准则</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r>
              <a:rPr lang="zh-CN" altLang="en-US" sz="2400" b="1" dirty="0">
                <a:solidFill>
                  <a:schemeClr val="tx1"/>
                </a:solidFill>
              </a:rPr>
              <a:t>十个要领</a:t>
            </a:r>
            <a:r>
              <a:rPr lang="zh-CN" altLang="en-US" sz="2400" dirty="0">
                <a:solidFill>
                  <a:schemeClr val="tx1"/>
                </a:solidFill>
              </a:rPr>
              <a:t>：提顶、敛臀、吊裆、松肩、沉肘、含胸、拔背、塌腰、松胯、沉气。</a:t>
            </a:r>
          </a:p>
          <a:p>
            <a:r>
              <a:rPr lang="zh-CN" altLang="en-US" sz="2400" b="1" dirty="0">
                <a:solidFill>
                  <a:schemeClr val="tx1"/>
                </a:solidFill>
              </a:rPr>
              <a:t>十个准则</a:t>
            </a:r>
            <a:r>
              <a:rPr lang="zh-CN" altLang="en-US" sz="2400" dirty="0">
                <a:solidFill>
                  <a:schemeClr val="tx1"/>
                </a:solidFill>
              </a:rPr>
              <a:t>：松、沉、柔、匀、圆、稳、正、实、灵、健。</a:t>
            </a:r>
          </a:p>
        </p:txBody>
      </p:sp>
    </p:spTree>
    <p:extLst>
      <p:ext uri="{BB962C8B-B14F-4D97-AF65-F5344CB8AC3E}">
        <p14:creationId xmlns:p14="http://schemas.microsoft.com/office/powerpoint/2010/main" val="671927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对健康的好处</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pPr algn="l"/>
            <a:r>
              <a:rPr lang="zh-CN" altLang="en-US" sz="2800" b="0" i="0" dirty="0">
                <a:solidFill>
                  <a:srgbClr val="202122"/>
                </a:solidFill>
                <a:effectLst/>
                <a:latin typeface="Arial" panose="020B0604020202020204" pitchFamily="34" charset="0"/>
              </a:rPr>
              <a:t>柔软运动可以松弛紧张和焦虑的心理。长期练习活动比较慢的太极拳操，对老年人平衡控制，动作灵活性和心肺功能皆有帮助。</a:t>
            </a:r>
          </a:p>
          <a:p>
            <a:pPr algn="l"/>
            <a:r>
              <a:rPr lang="zh-CN" altLang="en-US" sz="2800" b="0" i="0" dirty="0">
                <a:solidFill>
                  <a:srgbClr val="202122"/>
                </a:solidFill>
                <a:effectLst/>
                <a:latin typeface="Arial" panose="020B0604020202020204" pitchFamily="34" charset="0"/>
              </a:rPr>
              <a:t>由“人民体育出版社”出版的</a:t>
            </a:r>
            <a:r>
              <a:rPr lang="en-US" altLang="zh-CN" sz="2800" b="0" i="0" dirty="0">
                <a:solidFill>
                  <a:srgbClr val="202122"/>
                </a:solidFill>
                <a:effectLst/>
                <a:latin typeface="Arial" panose="020B0604020202020204" pitchFamily="34" charset="0"/>
              </a:rPr>
              <a:t>《</a:t>
            </a:r>
            <a:r>
              <a:rPr lang="zh-CN" altLang="en-US" sz="2800" b="0" i="0" dirty="0">
                <a:solidFill>
                  <a:srgbClr val="202122"/>
                </a:solidFill>
                <a:effectLst/>
                <a:latin typeface="Arial" panose="020B0604020202020204" pitchFamily="34" charset="0"/>
              </a:rPr>
              <a:t>太极拳运动</a:t>
            </a:r>
            <a:r>
              <a:rPr lang="en-US" altLang="zh-CN" sz="2800" b="0" i="0" dirty="0">
                <a:solidFill>
                  <a:srgbClr val="202122"/>
                </a:solidFill>
                <a:effectLst/>
                <a:latin typeface="Arial" panose="020B0604020202020204" pitchFamily="34" charset="0"/>
              </a:rPr>
              <a:t>》</a:t>
            </a:r>
            <a:r>
              <a:rPr lang="zh-CN" altLang="en-US" sz="2800" b="0" i="0" dirty="0">
                <a:solidFill>
                  <a:srgbClr val="202122"/>
                </a:solidFill>
                <a:effectLst/>
                <a:latin typeface="Arial" panose="020B0604020202020204" pitchFamily="34" charset="0"/>
              </a:rPr>
              <a:t>一书，对太极拳的生理保健作用阐述如下：“为了证明太极拳的保健作用，北京运动医学研究所曾对</a:t>
            </a:r>
            <a:r>
              <a:rPr lang="en-US" altLang="zh-CN" sz="2800" b="0" i="0" dirty="0">
                <a:solidFill>
                  <a:srgbClr val="202122"/>
                </a:solidFill>
                <a:effectLst/>
                <a:latin typeface="Arial" panose="020B0604020202020204" pitchFamily="34" charset="0"/>
              </a:rPr>
              <a:t>50~89</a:t>
            </a:r>
            <a:r>
              <a:rPr lang="zh-CN" altLang="en-US" sz="2800" b="0" i="0" dirty="0">
                <a:solidFill>
                  <a:srgbClr val="202122"/>
                </a:solidFill>
                <a:effectLst/>
                <a:latin typeface="Arial" panose="020B0604020202020204" pitchFamily="34" charset="0"/>
              </a:rPr>
              <a:t>岁的老年人进行了较详细的医学检查。其中</a:t>
            </a:r>
            <a:r>
              <a:rPr lang="en-US" altLang="zh-CN" sz="2800" b="0" i="0" dirty="0">
                <a:solidFill>
                  <a:srgbClr val="202122"/>
                </a:solidFill>
                <a:effectLst/>
                <a:latin typeface="Arial" panose="020B0604020202020204" pitchFamily="34" charset="0"/>
              </a:rPr>
              <a:t>32</a:t>
            </a:r>
            <a:r>
              <a:rPr lang="zh-CN" altLang="en-US" sz="2800" b="0" i="0" dirty="0">
                <a:solidFill>
                  <a:srgbClr val="202122"/>
                </a:solidFill>
                <a:effectLst/>
                <a:latin typeface="Arial" panose="020B0604020202020204" pitchFamily="34" charset="0"/>
              </a:rPr>
              <a:t>名是经常打太极拳的，</a:t>
            </a:r>
            <a:r>
              <a:rPr lang="en-US" altLang="zh-CN" sz="2800" b="0" i="0" dirty="0">
                <a:solidFill>
                  <a:srgbClr val="202122"/>
                </a:solidFill>
                <a:effectLst/>
                <a:latin typeface="Arial" panose="020B0604020202020204" pitchFamily="34" charset="0"/>
              </a:rPr>
              <a:t>56</a:t>
            </a:r>
            <a:r>
              <a:rPr lang="zh-CN" altLang="en-US" sz="2800" b="0" i="0" dirty="0">
                <a:solidFill>
                  <a:srgbClr val="202122"/>
                </a:solidFill>
                <a:effectLst/>
                <a:latin typeface="Arial" panose="020B0604020202020204" pitchFamily="34" charset="0"/>
              </a:rPr>
              <a:t>名是一般正常的老年人。对比观察的结果证明，常年打太极拳的老人，不论在体格方面，还是在心血管系统机能、呼吸机能、骨髓系统及代谢功能等方面，都比一般老年人的状况好。”</a:t>
            </a:r>
          </a:p>
        </p:txBody>
      </p:sp>
    </p:spTree>
    <p:extLst>
      <p:ext uri="{BB962C8B-B14F-4D97-AF65-F5344CB8AC3E}">
        <p14:creationId xmlns:p14="http://schemas.microsoft.com/office/powerpoint/2010/main" val="3807152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对健康的好处</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pPr algn="l"/>
            <a:r>
              <a:rPr lang="zh-CN" altLang="en-US" sz="2400" b="0" i="0" dirty="0">
                <a:solidFill>
                  <a:srgbClr val="202122"/>
                </a:solidFill>
                <a:effectLst/>
                <a:latin typeface="Arial" panose="020B0604020202020204" pitchFamily="34" charset="0"/>
              </a:rPr>
              <a:t>另外</a:t>
            </a:r>
            <a:r>
              <a:rPr lang="zh-CN" altLang="en-US" sz="2400" b="0" i="0" u="none" strike="noStrike" dirty="0">
                <a:solidFill>
                  <a:srgbClr val="0B0080"/>
                </a:solidFill>
                <a:effectLst/>
                <a:latin typeface="Arial" panose="020B0604020202020204" pitchFamily="34" charset="0"/>
              </a:rPr>
              <a:t>太极拳</a:t>
            </a:r>
            <a:r>
              <a:rPr lang="zh-CN" altLang="en-US" sz="2400" b="0" i="0" dirty="0">
                <a:solidFill>
                  <a:srgbClr val="202122"/>
                </a:solidFill>
                <a:effectLst/>
                <a:latin typeface="Arial" panose="020B0604020202020204" pitchFamily="34" charset="0"/>
              </a:rPr>
              <a:t>还可以减轻年轻人注意力缺陷多动障碍（</a:t>
            </a:r>
            <a:r>
              <a:rPr lang="zh-CN" altLang="en-US" sz="2400" b="0" i="0" u="none" strike="noStrike" dirty="0">
                <a:solidFill>
                  <a:srgbClr val="0B0080"/>
                </a:solidFill>
                <a:effectLst/>
                <a:latin typeface="Arial" panose="020B0604020202020204" pitchFamily="34" charset="0"/>
              </a:rPr>
              <a:t>多动症</a:t>
            </a:r>
            <a:r>
              <a:rPr lang="zh-CN" altLang="en-US" sz="2400" b="0" i="0" dirty="0">
                <a:solidFill>
                  <a:srgbClr val="202122"/>
                </a:solidFill>
                <a:effectLst/>
                <a:latin typeface="Arial" panose="020B0604020202020204" pitchFamily="34" charset="0"/>
              </a:rPr>
              <a:t>）患者。</a:t>
            </a:r>
            <a:r>
              <a:rPr lang="zh-CN" altLang="en-US" sz="2400" b="0" i="0" u="none" strike="noStrike" dirty="0">
                <a:solidFill>
                  <a:srgbClr val="0B0080"/>
                </a:solidFill>
                <a:effectLst/>
                <a:latin typeface="Arial" panose="020B0604020202020204" pitchFamily="34" charset="0"/>
              </a:rPr>
              <a:t>太极拳</a:t>
            </a:r>
            <a:r>
              <a:rPr lang="zh-CN" altLang="en-US" sz="2400" b="0" i="0" dirty="0">
                <a:solidFill>
                  <a:srgbClr val="202122"/>
                </a:solidFill>
                <a:effectLst/>
                <a:latin typeface="Arial" panose="020B0604020202020204" pitchFamily="34" charset="0"/>
              </a:rPr>
              <a:t>的舒缓动作所燃烧的热量甚至超过冲浪、接近滑雪。</a:t>
            </a:r>
            <a:r>
              <a:rPr lang="zh-CN" altLang="en-US" sz="2400" b="0" i="0" u="none" strike="noStrike" dirty="0">
                <a:solidFill>
                  <a:srgbClr val="0B0080"/>
                </a:solidFill>
                <a:effectLst/>
                <a:latin typeface="Arial" panose="020B0604020202020204" pitchFamily="34" charset="0"/>
              </a:rPr>
              <a:t>太极拳</a:t>
            </a:r>
            <a:r>
              <a:rPr lang="zh-CN" altLang="en-US" sz="2400" b="0" i="0" dirty="0">
                <a:solidFill>
                  <a:srgbClr val="202122"/>
                </a:solidFill>
                <a:effectLst/>
                <a:latin typeface="Arial" panose="020B0604020202020204" pitchFamily="34" charset="0"/>
              </a:rPr>
              <a:t>提高</a:t>
            </a:r>
            <a:r>
              <a:rPr lang="zh-CN" altLang="en-US" sz="2400" b="0" i="0" u="none" strike="noStrike" dirty="0">
                <a:solidFill>
                  <a:srgbClr val="0B0080"/>
                </a:solidFill>
                <a:effectLst/>
                <a:latin typeface="Arial" panose="020B0604020202020204" pitchFamily="34" charset="0"/>
              </a:rPr>
              <a:t>免疫系统</a:t>
            </a:r>
            <a:r>
              <a:rPr lang="zh-CN" altLang="en-US" sz="2400" b="0" i="0" dirty="0">
                <a:solidFill>
                  <a:srgbClr val="202122"/>
                </a:solidFill>
                <a:effectLst/>
                <a:latin typeface="Arial" panose="020B0604020202020204" pitchFamily="34" charset="0"/>
              </a:rPr>
              <a:t>方面的功能十分显著，一直表现发病率降低焦虑、抑郁、情绪不安整体。一项试验研究已发新证据显示，太极拳及相关</a:t>
            </a:r>
            <a:r>
              <a:rPr lang="zh-CN" altLang="en-US" sz="2400" b="0" i="0" u="none" strike="noStrike" dirty="0">
                <a:solidFill>
                  <a:srgbClr val="0B0080"/>
                </a:solidFill>
                <a:effectLst/>
                <a:latin typeface="Arial" panose="020B0604020202020204" pitchFamily="34" charset="0"/>
              </a:rPr>
              <a:t>气功</a:t>
            </a:r>
            <a:r>
              <a:rPr lang="zh-CN" altLang="en-US" sz="2400" b="0" i="0" dirty="0">
                <a:solidFill>
                  <a:srgbClr val="202122"/>
                </a:solidFill>
                <a:effectLst/>
                <a:latin typeface="Arial" panose="020B0604020202020204" pitchFamily="34" charset="0"/>
              </a:rPr>
              <a:t>有助于减轻</a:t>
            </a:r>
            <a:r>
              <a:rPr lang="zh-CN" altLang="en-US" sz="2400" b="0" i="0" u="none" strike="noStrike" dirty="0">
                <a:solidFill>
                  <a:srgbClr val="0B0080"/>
                </a:solidFill>
                <a:effectLst/>
                <a:latin typeface="Arial" panose="020B0604020202020204" pitchFamily="34" charset="0"/>
              </a:rPr>
              <a:t>糖尿病</a:t>
            </a:r>
            <a:r>
              <a:rPr lang="zh-CN" altLang="en-US" sz="2400" b="0" i="0" dirty="0">
                <a:solidFill>
                  <a:srgbClr val="202122"/>
                </a:solidFill>
                <a:effectLst/>
                <a:latin typeface="Arial" panose="020B0604020202020204" pitchFamily="34" charset="0"/>
              </a:rPr>
              <a:t>。</a:t>
            </a:r>
          </a:p>
          <a:p>
            <a:pPr algn="l"/>
            <a:r>
              <a:rPr lang="zh-CN" altLang="en-US" sz="2400" b="0" i="0" dirty="0">
                <a:solidFill>
                  <a:srgbClr val="202122"/>
                </a:solidFill>
                <a:effectLst/>
                <a:latin typeface="Arial" panose="020B0604020202020204" pitchFamily="34" charset="0"/>
              </a:rPr>
              <a:t>最新研究证明，</a:t>
            </a:r>
            <a:r>
              <a:rPr lang="zh-CN" altLang="en-US" sz="2400" b="0" i="0" u="none" strike="noStrike" dirty="0">
                <a:solidFill>
                  <a:srgbClr val="0B0080"/>
                </a:solidFill>
                <a:effectLst/>
                <a:latin typeface="Arial" panose="020B0604020202020204" pitchFamily="34" charset="0"/>
              </a:rPr>
              <a:t>太极拳</a:t>
            </a:r>
            <a:r>
              <a:rPr lang="zh-CN" altLang="en-US" sz="2400" b="0" i="0" dirty="0">
                <a:solidFill>
                  <a:srgbClr val="202122"/>
                </a:solidFill>
                <a:effectLst/>
                <a:latin typeface="Arial" panose="020B0604020202020204" pitchFamily="34" charset="0"/>
              </a:rPr>
              <a:t>的练习可以增强</a:t>
            </a:r>
            <a:r>
              <a:rPr lang="zh-CN" altLang="en-US" sz="2400" b="0" i="0" u="none" strike="noStrike" dirty="0">
                <a:solidFill>
                  <a:srgbClr val="0B0080"/>
                </a:solidFill>
                <a:effectLst/>
                <a:latin typeface="Arial" panose="020B0604020202020204" pitchFamily="34" charset="0"/>
              </a:rPr>
              <a:t>免疫系统</a:t>
            </a:r>
            <a:r>
              <a:rPr lang="zh-CN" altLang="en-US" sz="2400" b="0" i="0" dirty="0">
                <a:solidFill>
                  <a:srgbClr val="202122"/>
                </a:solidFill>
                <a:effectLst/>
                <a:latin typeface="Arial" panose="020B0604020202020204" pitchFamily="34" charset="0"/>
              </a:rPr>
              <a:t>，对老年人抵抗</a:t>
            </a:r>
            <a:r>
              <a:rPr lang="zh-CN" altLang="en-US" sz="2400" b="0" i="0" u="none" strike="noStrike" dirty="0">
                <a:solidFill>
                  <a:srgbClr val="0B0080"/>
                </a:solidFill>
                <a:effectLst/>
                <a:latin typeface="Arial" panose="020B0604020202020204" pitchFamily="34" charset="0"/>
              </a:rPr>
              <a:t>带状疱疹</a:t>
            </a:r>
            <a:r>
              <a:rPr lang="zh-CN" altLang="en-US" sz="2400" b="0" i="0" dirty="0">
                <a:solidFill>
                  <a:srgbClr val="202122"/>
                </a:solidFill>
                <a:effectLst/>
                <a:latin typeface="Arial" panose="020B0604020202020204" pitchFamily="34" charset="0"/>
              </a:rPr>
              <a:t>有帮助。</a:t>
            </a:r>
          </a:p>
          <a:p>
            <a:pPr algn="l"/>
            <a:r>
              <a:rPr lang="zh-CN" altLang="en-US" sz="2400" b="0" i="0" dirty="0">
                <a:solidFill>
                  <a:srgbClr val="202122"/>
                </a:solidFill>
                <a:effectLst/>
                <a:latin typeface="Arial" panose="020B0604020202020204" pitchFamily="34" charset="0"/>
              </a:rPr>
              <a:t>惟少部分群体在热身不足或姿势不正确下，易发生膝盖疼痛，需额外注意。</a:t>
            </a:r>
          </a:p>
          <a:p>
            <a:pPr algn="l"/>
            <a:r>
              <a:rPr lang="zh-CN" altLang="en-US" sz="2400" b="0" i="0" dirty="0">
                <a:solidFill>
                  <a:srgbClr val="202122"/>
                </a:solidFill>
                <a:effectLst/>
                <a:latin typeface="Arial" panose="020B0604020202020204" pitchFamily="34" charset="0"/>
              </a:rPr>
              <a:t>由于太极拳能够改善平衡能力，所以在包括中风、帕金森氏症患者与老年人常见的跌倒预防都能有显著的改善，而成为复健的替代疗法。</a:t>
            </a:r>
          </a:p>
        </p:txBody>
      </p:sp>
    </p:spTree>
    <p:extLst>
      <p:ext uri="{BB962C8B-B14F-4D97-AF65-F5344CB8AC3E}">
        <p14:creationId xmlns:p14="http://schemas.microsoft.com/office/powerpoint/2010/main" val="4061944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CD108C-BB34-4876-92C3-97A039A15D56}"/>
              </a:ext>
            </a:extLst>
          </p:cNvPr>
          <p:cNvSpPr>
            <a:spLocks noGrp="1"/>
          </p:cNvSpPr>
          <p:nvPr>
            <p:ph type="title"/>
          </p:nvPr>
        </p:nvSpPr>
        <p:spPr>
          <a:xfrm>
            <a:off x="5726430" y="2749061"/>
            <a:ext cx="739140" cy="1359877"/>
          </a:xfrm>
        </p:spPr>
        <p:txBody>
          <a:bodyPr/>
          <a:lstStyle/>
          <a:p>
            <a:r>
              <a:rPr lang="zh-CN" altLang="en-US" dirty="0"/>
              <a:t>完</a:t>
            </a:r>
            <a:endParaRPr lang="en-MY" dirty="0"/>
          </a:p>
        </p:txBody>
      </p:sp>
    </p:spTree>
    <p:extLst>
      <p:ext uri="{BB962C8B-B14F-4D97-AF65-F5344CB8AC3E}">
        <p14:creationId xmlns:p14="http://schemas.microsoft.com/office/powerpoint/2010/main" val="1873810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57D8D6-CA93-4C23-967A-2F8C9D24F572}"/>
              </a:ext>
            </a:extLst>
          </p:cNvPr>
          <p:cNvSpPr>
            <a:spLocks noGrp="1"/>
          </p:cNvSpPr>
          <p:nvPr>
            <p:ph type="title"/>
          </p:nvPr>
        </p:nvSpPr>
        <p:spPr/>
        <p:txBody>
          <a:bodyPr/>
          <a:lstStyle/>
          <a:p>
            <a:r>
              <a:rPr lang="zh-CN" altLang="en-US" dirty="0"/>
              <a:t>九曲珠</a:t>
            </a:r>
            <a:endParaRPr lang="en-MY" dirty="0"/>
          </a:p>
        </p:txBody>
      </p:sp>
      <p:sp>
        <p:nvSpPr>
          <p:cNvPr id="3" name="Content Placeholder 2">
            <a:extLst>
              <a:ext uri="{FF2B5EF4-FFF2-40B4-BE49-F238E27FC236}">
                <a16:creationId xmlns:a16="http://schemas.microsoft.com/office/drawing/2014/main" xmlns="" id="{EBF166C1-BB04-43AC-8FF4-C025616C2CC3}"/>
              </a:ext>
            </a:extLst>
          </p:cNvPr>
          <p:cNvSpPr>
            <a:spLocks noGrp="1"/>
          </p:cNvSpPr>
          <p:nvPr>
            <p:ph idx="1"/>
          </p:nvPr>
        </p:nvSpPr>
        <p:spPr/>
        <p:txBody>
          <a:bodyPr>
            <a:normAutofit/>
          </a:bodyPr>
          <a:lstStyle/>
          <a:p>
            <a:r>
              <a:rPr lang="zh-CN" altLang="en-US" sz="2800" b="0" i="0" dirty="0">
                <a:solidFill>
                  <a:srgbClr val="333333"/>
                </a:solidFill>
                <a:effectLst/>
                <a:latin typeface="+mj-ea"/>
                <a:ea typeface="+mj-ea"/>
              </a:rPr>
              <a:t>大致上有三个说法：一是指拳节、腕节、肘节、肩节、脊节、腰节、胯节、膝节、踝节；二是指人的肘、肩、膝、胯的八个关节与腰共成九个大的关节；三是指腰、脊、胯、肩、颈、膝、肘、踝、腕九大关节。</a:t>
            </a:r>
            <a:endParaRPr lang="en-MY" sz="2800" dirty="0">
              <a:latin typeface="+mj-ea"/>
              <a:ea typeface="+mj-ea"/>
            </a:endParaRPr>
          </a:p>
        </p:txBody>
      </p:sp>
      <p:sp>
        <p:nvSpPr>
          <p:cNvPr id="5" name="Action Button: Go Back or Previous 4">
            <a:hlinkClick r:id="" action="ppaction://hlinkshowjump?jump=lastslideviewed" highlightClick="1"/>
            <a:extLst>
              <a:ext uri="{FF2B5EF4-FFF2-40B4-BE49-F238E27FC236}">
                <a16:creationId xmlns:a16="http://schemas.microsoft.com/office/drawing/2014/main" xmlns="" id="{8E711FF9-E669-4DAE-92D7-7FAAF9C973B9}"/>
              </a:ext>
            </a:extLst>
          </p:cNvPr>
          <p:cNvSpPr/>
          <p:nvPr/>
        </p:nvSpPr>
        <p:spPr>
          <a:xfrm>
            <a:off x="10944664" y="5662246"/>
            <a:ext cx="787791" cy="7877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239543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60451-7944-4E7E-BBB9-1D2B3F7E7CAD}"/>
              </a:ext>
            </a:extLst>
          </p:cNvPr>
          <p:cNvSpPr>
            <a:spLocks noGrp="1"/>
          </p:cNvSpPr>
          <p:nvPr>
            <p:ph type="title"/>
          </p:nvPr>
        </p:nvSpPr>
        <p:spPr>
          <a:xfrm>
            <a:off x="1143001" y="1070335"/>
            <a:ext cx="5199926" cy="1443269"/>
          </a:xfrm>
        </p:spPr>
        <p:txBody>
          <a:bodyPr>
            <a:normAutofit/>
          </a:bodyPr>
          <a:lstStyle/>
          <a:p>
            <a:r>
              <a:rPr lang="zh-CN" altLang="en-US" sz="4000" dirty="0"/>
              <a:t>张三丰</a:t>
            </a:r>
            <a:endParaRPr lang="en-MY" sz="4000" dirty="0"/>
          </a:p>
        </p:txBody>
      </p:sp>
      <p:sp>
        <p:nvSpPr>
          <p:cNvPr id="3" name="Content Placeholder 2">
            <a:extLst>
              <a:ext uri="{FF2B5EF4-FFF2-40B4-BE49-F238E27FC236}">
                <a16:creationId xmlns:a16="http://schemas.microsoft.com/office/drawing/2014/main" xmlns="" id="{3D376B8D-3F14-4762-94BB-FE2DA1D37D91}"/>
              </a:ext>
            </a:extLst>
          </p:cNvPr>
          <p:cNvSpPr>
            <a:spLocks noGrp="1"/>
          </p:cNvSpPr>
          <p:nvPr>
            <p:ph idx="1"/>
          </p:nvPr>
        </p:nvSpPr>
        <p:spPr>
          <a:xfrm>
            <a:off x="1143002" y="2546430"/>
            <a:ext cx="5084178" cy="3549570"/>
          </a:xfrm>
        </p:spPr>
        <p:txBody>
          <a:bodyPr>
            <a:normAutofit lnSpcReduction="10000"/>
          </a:bodyPr>
          <a:lstStyle/>
          <a:p>
            <a:r>
              <a:rPr lang="zh-CN" altLang="en-US" sz="2400" b="0" i="0" dirty="0">
                <a:solidFill>
                  <a:srgbClr val="333333"/>
                </a:solidFill>
                <a:effectLst/>
                <a:latin typeface="arial" panose="020B0604020202020204" pitchFamily="34" charset="0"/>
              </a:rPr>
              <a:t>辽东懿州人（即今天的辽宁省阜新市阜新蒙古族自治县塔营子镇），姓张名通，字君宝。</a:t>
            </a:r>
            <a:endParaRPr lang="en-MY" altLang="zh-CN" sz="2400" b="0" i="0" dirty="0">
              <a:solidFill>
                <a:srgbClr val="333333"/>
              </a:solidFill>
              <a:effectLst/>
              <a:latin typeface="arial" panose="020B0604020202020204" pitchFamily="34" charset="0"/>
            </a:endParaRPr>
          </a:p>
          <a:p>
            <a:r>
              <a:rPr lang="zh-CN" altLang="en-US" sz="2400" b="0" i="0" dirty="0">
                <a:solidFill>
                  <a:srgbClr val="333333"/>
                </a:solidFill>
                <a:effectLst/>
                <a:latin typeface="arial" panose="020B0604020202020204" pitchFamily="34" charset="0"/>
              </a:rPr>
              <a:t>先世为江西龙虎山人，故常自称为天师后裔。祖父裕贤公，学精星算。南宋末，知天下王气将从北起，遂携本支眷属，徙辽阳懿州。</a:t>
            </a:r>
            <a:r>
              <a:rPr lang="zh-CN" altLang="en-US" sz="2400" b="0" i="0" u="none" strike="noStrike" dirty="0">
                <a:solidFill>
                  <a:srgbClr val="136EC2"/>
                </a:solidFill>
                <a:effectLst/>
                <a:latin typeface="arial" panose="020B0604020202020204" pitchFamily="34" charset="0"/>
              </a:rPr>
              <a:t> </a:t>
            </a:r>
            <a:r>
              <a:rPr lang="zh-CN" altLang="en-US" sz="2400" b="0" i="0" dirty="0">
                <a:solidFill>
                  <a:srgbClr val="333333"/>
                </a:solidFill>
                <a:effectLst/>
                <a:latin typeface="arial" panose="020B0604020202020204" pitchFamily="34" charset="0"/>
              </a:rPr>
              <a:t> 太极拳</a:t>
            </a:r>
            <a:r>
              <a:rPr lang="zh-CN" altLang="en-US" sz="2400" b="0" i="0" u="none" strike="noStrike" dirty="0">
                <a:solidFill>
                  <a:srgbClr val="136EC2"/>
                </a:solidFill>
                <a:effectLst/>
                <a:latin typeface="arial" panose="020B0604020202020204" pitchFamily="34" charset="0"/>
              </a:rPr>
              <a:t>创始人</a:t>
            </a:r>
            <a:r>
              <a:rPr lang="zh-CN" altLang="en-US" sz="2400" b="0" i="0" dirty="0">
                <a:solidFill>
                  <a:srgbClr val="333333"/>
                </a:solidFill>
                <a:effectLst/>
                <a:latin typeface="arial" panose="020B0604020202020204" pitchFamily="34" charset="0"/>
              </a:rPr>
              <a:t>， 元代技击家，</a:t>
            </a:r>
            <a:r>
              <a:rPr lang="zh-CN" altLang="en-US" sz="2400" b="0" i="0" u="none" strike="noStrike" dirty="0">
                <a:solidFill>
                  <a:srgbClr val="136EC2"/>
                </a:solidFill>
                <a:effectLst/>
                <a:latin typeface="arial" panose="020B0604020202020204" pitchFamily="34" charset="0"/>
              </a:rPr>
              <a:t>武当派</a:t>
            </a:r>
            <a:r>
              <a:rPr lang="zh-CN" altLang="en-US" sz="2400" b="0" i="0" dirty="0">
                <a:solidFill>
                  <a:srgbClr val="333333"/>
                </a:solidFill>
                <a:effectLst/>
                <a:latin typeface="arial" panose="020B0604020202020204" pitchFamily="34" charset="0"/>
              </a:rPr>
              <a:t>道人，</a:t>
            </a:r>
            <a:r>
              <a:rPr lang="zh-CN" altLang="en-US" sz="2400" b="0" i="0" u="none" strike="noStrike" dirty="0">
                <a:solidFill>
                  <a:srgbClr val="136EC2"/>
                </a:solidFill>
                <a:effectLst/>
                <a:latin typeface="arial" panose="020B0604020202020204" pitchFamily="34" charset="0"/>
              </a:rPr>
              <a:t>武当山</a:t>
            </a:r>
            <a:r>
              <a:rPr lang="zh-CN" altLang="en-US" sz="2400" b="0" i="0" dirty="0">
                <a:solidFill>
                  <a:srgbClr val="333333"/>
                </a:solidFill>
                <a:effectLst/>
                <a:latin typeface="arial" panose="020B0604020202020204" pitchFamily="34" charset="0"/>
              </a:rPr>
              <a:t>丹士，被奉为武当派创立者，精</a:t>
            </a:r>
            <a:r>
              <a:rPr lang="zh-CN" altLang="en-US" sz="2400" b="0" i="0" u="none" strike="noStrike" dirty="0">
                <a:solidFill>
                  <a:srgbClr val="136EC2"/>
                </a:solidFill>
                <a:effectLst/>
                <a:latin typeface="arial" panose="020B0604020202020204" pitchFamily="34" charset="0"/>
              </a:rPr>
              <a:t>拳法</a:t>
            </a:r>
            <a:r>
              <a:rPr lang="zh-CN" altLang="en-US" sz="2400" b="0" i="0" dirty="0">
                <a:solidFill>
                  <a:srgbClr val="333333"/>
                </a:solidFill>
                <a:effectLst/>
                <a:latin typeface="arial" panose="020B0604020202020204" pitchFamily="34" charset="0"/>
              </a:rPr>
              <a:t>，其法主御敌，非遇困危不发，发则必胜。</a:t>
            </a:r>
            <a:endParaRPr lang="en-MY" sz="3200" dirty="0"/>
          </a:p>
        </p:txBody>
      </p:sp>
      <p:pic>
        <p:nvPicPr>
          <p:cNvPr id="1026" name="Picture 2" descr="百岁张三丰武功多强？《倚天》中他只出手三次，均是简单招数- 简书">
            <a:extLst>
              <a:ext uri="{FF2B5EF4-FFF2-40B4-BE49-F238E27FC236}">
                <a16:creationId xmlns:a16="http://schemas.microsoft.com/office/drawing/2014/main" xmlns="" id="{91DB2BCD-D434-48F1-94DA-827173D3C1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52" r="9827" b="-2"/>
          <a:stretch/>
        </p:blipFill>
        <p:spPr bwMode="auto">
          <a:xfrm>
            <a:off x="6636743" y="1238487"/>
            <a:ext cx="4741120" cy="4493060"/>
          </a:xfrm>
          <a:prstGeom prst="rect">
            <a:avLst/>
          </a:prstGeom>
          <a:noFill/>
          <a:extLst>
            <a:ext uri="{909E8E84-426E-40DD-AFC4-6F175D3DCCD1}">
              <a14:hiddenFill xmlns:a14="http://schemas.microsoft.com/office/drawing/2010/main">
                <a:solidFill>
                  <a:srgbClr val="FFFFFF"/>
                </a:solidFill>
              </a14:hiddenFill>
            </a:ext>
          </a:extLst>
        </p:spPr>
      </p:pic>
      <p:sp>
        <p:nvSpPr>
          <p:cNvPr id="4" name="Action Button: Go Back or Previous 3">
            <a:hlinkClick r:id="" action="ppaction://hlinkshowjump?jump=lastslideviewed" highlightClick="1"/>
            <a:extLst>
              <a:ext uri="{FF2B5EF4-FFF2-40B4-BE49-F238E27FC236}">
                <a16:creationId xmlns:a16="http://schemas.microsoft.com/office/drawing/2014/main" xmlns="" id="{AA9414F1-CE02-40CE-A481-A5E80CF21869}"/>
              </a:ext>
            </a:extLst>
          </p:cNvPr>
          <p:cNvSpPr/>
          <p:nvPr/>
        </p:nvSpPr>
        <p:spPr>
          <a:xfrm>
            <a:off x="11048998" y="5738724"/>
            <a:ext cx="714552" cy="7145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1441969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6E499-4395-473F-86D6-9C8776F8F220}"/>
              </a:ext>
            </a:extLst>
          </p:cNvPr>
          <p:cNvSpPr>
            <a:spLocks noGrp="1"/>
          </p:cNvSpPr>
          <p:nvPr>
            <p:ph type="title"/>
          </p:nvPr>
        </p:nvSpPr>
        <p:spPr>
          <a:xfrm>
            <a:off x="1143001" y="1070335"/>
            <a:ext cx="5199926" cy="1443269"/>
          </a:xfrm>
        </p:spPr>
        <p:txBody>
          <a:bodyPr>
            <a:normAutofit/>
          </a:bodyPr>
          <a:lstStyle/>
          <a:p>
            <a:r>
              <a:rPr lang="zh-CN" altLang="en-US" sz="4000" dirty="0"/>
              <a:t>蒋发</a:t>
            </a:r>
            <a:endParaRPr lang="en-MY" sz="4000" dirty="0"/>
          </a:p>
        </p:txBody>
      </p:sp>
      <p:sp>
        <p:nvSpPr>
          <p:cNvPr id="3" name="Content Placeholder 2">
            <a:extLst>
              <a:ext uri="{FF2B5EF4-FFF2-40B4-BE49-F238E27FC236}">
                <a16:creationId xmlns:a16="http://schemas.microsoft.com/office/drawing/2014/main" xmlns="" id="{13E624E1-D4F5-4DC2-9797-64B91C6C9D7B}"/>
              </a:ext>
            </a:extLst>
          </p:cNvPr>
          <p:cNvSpPr>
            <a:spLocks noGrp="1"/>
          </p:cNvSpPr>
          <p:nvPr>
            <p:ph idx="1"/>
          </p:nvPr>
        </p:nvSpPr>
        <p:spPr>
          <a:xfrm>
            <a:off x="1143002" y="2546430"/>
            <a:ext cx="5084178" cy="3549570"/>
          </a:xfrm>
        </p:spPr>
        <p:txBody>
          <a:bodyPr>
            <a:normAutofit fontScale="92500" lnSpcReduction="10000"/>
          </a:bodyPr>
          <a:lstStyle/>
          <a:p>
            <a:r>
              <a:rPr lang="en-US" altLang="zh-CN" sz="2400" b="0" i="0" dirty="0">
                <a:solidFill>
                  <a:schemeClr val="tx1"/>
                </a:solidFill>
                <a:effectLst/>
                <a:latin typeface="arial" panose="020B0604020202020204" pitchFamily="34" charset="0"/>
              </a:rPr>
              <a:t>1574</a:t>
            </a:r>
            <a:r>
              <a:rPr lang="zh-CN" altLang="en-US" sz="2400" b="0" i="0" dirty="0">
                <a:solidFill>
                  <a:schemeClr val="tx1"/>
                </a:solidFill>
                <a:effectLst/>
                <a:latin typeface="arial" panose="020B0604020202020204" pitchFamily="34" charset="0"/>
              </a:rPr>
              <a:t>年出生，</a:t>
            </a:r>
            <a:r>
              <a:rPr lang="zh-CN" altLang="en-US" sz="2400" b="0" i="0" u="none" strike="noStrike" dirty="0">
                <a:solidFill>
                  <a:schemeClr val="tx1"/>
                </a:solidFill>
                <a:effectLst/>
                <a:latin typeface="arial" panose="020B0604020202020204" pitchFamily="34" charset="0"/>
              </a:rPr>
              <a:t>武当赵堡太极拳</a:t>
            </a:r>
            <a:r>
              <a:rPr lang="zh-CN" altLang="en-US" sz="2400" b="0" i="0" dirty="0">
                <a:solidFill>
                  <a:schemeClr val="tx1"/>
                </a:solidFill>
                <a:effectLst/>
                <a:latin typeface="arial" panose="020B0604020202020204" pitchFamily="34" charset="0"/>
              </a:rPr>
              <a:t>第一代宗师，也是现代六大派 </a:t>
            </a:r>
            <a:r>
              <a:rPr lang="en-US" altLang="zh-CN" sz="2400" b="0" i="0" dirty="0">
                <a:solidFill>
                  <a:schemeClr val="tx1"/>
                </a:solidFill>
                <a:effectLst/>
                <a:latin typeface="arial" panose="020B0604020202020204" pitchFamily="34" charset="0"/>
              </a:rPr>
              <a:t>(</a:t>
            </a:r>
            <a:r>
              <a:rPr lang="zh-CN" altLang="en-US" sz="2400" b="0" i="0" dirty="0">
                <a:solidFill>
                  <a:schemeClr val="tx1"/>
                </a:solidFill>
                <a:effectLst/>
                <a:latin typeface="arial" panose="020B0604020202020204" pitchFamily="34" charset="0"/>
              </a:rPr>
              <a:t>赵堡、陈、杨、武、吴、孙</a:t>
            </a:r>
            <a:r>
              <a:rPr lang="en-US" altLang="zh-CN" sz="2400" b="0" i="0" dirty="0">
                <a:solidFill>
                  <a:schemeClr val="tx1"/>
                </a:solidFill>
                <a:effectLst/>
                <a:latin typeface="arial" panose="020B0604020202020204" pitchFamily="34" charset="0"/>
              </a:rPr>
              <a:t>)</a:t>
            </a:r>
            <a:r>
              <a:rPr lang="zh-CN" altLang="en-US" sz="2400" b="0" i="0" dirty="0">
                <a:solidFill>
                  <a:schemeClr val="tx1"/>
                </a:solidFill>
                <a:effectLst/>
                <a:latin typeface="arial" panose="020B0604020202020204" pitchFamily="34" charset="0"/>
              </a:rPr>
              <a:t>的共同祖师，是北派太极的第二代宗师，把太极拳带到</a:t>
            </a:r>
            <a:r>
              <a:rPr lang="zh-CN" altLang="en-US" sz="2400" b="0" i="0" u="none" strike="noStrike" dirty="0">
                <a:solidFill>
                  <a:schemeClr val="tx1"/>
                </a:solidFill>
                <a:effectLst/>
                <a:latin typeface="arial" panose="020B0604020202020204" pitchFamily="34" charset="0"/>
              </a:rPr>
              <a:t>赵堡镇</a:t>
            </a:r>
            <a:r>
              <a:rPr lang="zh-CN" altLang="en-US" sz="2400" b="0" i="0" dirty="0">
                <a:solidFill>
                  <a:schemeClr val="tx1"/>
                </a:solidFill>
                <a:effectLst/>
                <a:latin typeface="arial" panose="020B0604020202020204" pitchFamily="34" charset="0"/>
              </a:rPr>
              <a:t>，从此发扬光大。</a:t>
            </a:r>
            <a:endParaRPr lang="en-MY" altLang="zh-CN" sz="2400" b="0" i="0" dirty="0">
              <a:solidFill>
                <a:schemeClr val="tx1"/>
              </a:solidFill>
              <a:effectLst/>
              <a:latin typeface="arial" panose="020B0604020202020204" pitchFamily="34" charset="0"/>
            </a:endParaRPr>
          </a:p>
          <a:p>
            <a:r>
              <a:rPr lang="zh-CN" altLang="en-US" sz="2400" b="0" i="0" dirty="0">
                <a:solidFill>
                  <a:schemeClr val="tx1"/>
                </a:solidFill>
                <a:effectLst/>
                <a:latin typeface="arial" panose="020B0604020202020204" pitchFamily="34" charset="0"/>
              </a:rPr>
              <a:t>是北派太极第一代宗师</a:t>
            </a:r>
            <a:r>
              <a:rPr lang="zh-CN" altLang="en-US" sz="2400" b="0" i="0" u="none" strike="noStrike" dirty="0">
                <a:solidFill>
                  <a:schemeClr val="tx1"/>
                </a:solidFill>
                <a:effectLst/>
                <a:latin typeface="arial" panose="020B0604020202020204" pitchFamily="34" charset="0"/>
              </a:rPr>
              <a:t>王宗岳</a:t>
            </a:r>
            <a:r>
              <a:rPr lang="zh-CN" altLang="en-US" sz="2400" b="0" i="0" dirty="0">
                <a:solidFill>
                  <a:schemeClr val="tx1"/>
                </a:solidFill>
                <a:effectLst/>
                <a:latin typeface="arial" panose="020B0604020202020204" pitchFamily="34" charset="0"/>
              </a:rPr>
              <a:t>的衣钵传人，对太极拳事业的承前启后、发扬光大，以及理论的发展，具有不可磨灭的功绩。他不仅是赵堡太极拳派的创始人，也是现代六大派 </a:t>
            </a:r>
            <a:r>
              <a:rPr lang="en-US" altLang="zh-CN" sz="2400" b="0" i="0" dirty="0">
                <a:solidFill>
                  <a:schemeClr val="tx1"/>
                </a:solidFill>
                <a:effectLst/>
                <a:latin typeface="arial" panose="020B0604020202020204" pitchFamily="34" charset="0"/>
              </a:rPr>
              <a:t>(</a:t>
            </a:r>
            <a:r>
              <a:rPr lang="zh-CN" altLang="en-US" sz="2400" b="0" i="0" dirty="0">
                <a:solidFill>
                  <a:schemeClr val="tx1"/>
                </a:solidFill>
                <a:effectLst/>
                <a:latin typeface="arial" panose="020B0604020202020204" pitchFamily="34" charset="0"/>
              </a:rPr>
              <a:t>赵堡、陈、杨、武、吴、孙</a:t>
            </a:r>
            <a:r>
              <a:rPr lang="en-US" altLang="zh-CN" sz="2400" b="0" i="0" dirty="0">
                <a:solidFill>
                  <a:schemeClr val="tx1"/>
                </a:solidFill>
                <a:effectLst/>
                <a:latin typeface="arial" panose="020B0604020202020204" pitchFamily="34" charset="0"/>
              </a:rPr>
              <a:t>)</a:t>
            </a:r>
            <a:r>
              <a:rPr lang="zh-CN" altLang="en-US" sz="2400" b="0" i="0" dirty="0">
                <a:solidFill>
                  <a:schemeClr val="tx1"/>
                </a:solidFill>
                <a:effectLst/>
                <a:latin typeface="arial" panose="020B0604020202020204" pitchFamily="34" charset="0"/>
              </a:rPr>
              <a:t>的共同祖师，是北派太极的第二代宗师。</a:t>
            </a:r>
            <a:endParaRPr lang="en-MY" sz="2400" dirty="0">
              <a:solidFill>
                <a:schemeClr val="tx1"/>
              </a:solidFill>
            </a:endParaRPr>
          </a:p>
        </p:txBody>
      </p:sp>
      <p:pic>
        <p:nvPicPr>
          <p:cNvPr id="2050" name="Picture 2">
            <a:extLst>
              <a:ext uri="{FF2B5EF4-FFF2-40B4-BE49-F238E27FC236}">
                <a16:creationId xmlns:a16="http://schemas.microsoft.com/office/drawing/2014/main" xmlns="" id="{F88727CF-EADB-4EBA-A69C-90F8552C88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9647"/>
          <a:stretch/>
        </p:blipFill>
        <p:spPr bwMode="auto">
          <a:xfrm>
            <a:off x="6636743" y="1238487"/>
            <a:ext cx="4741120" cy="4493060"/>
          </a:xfrm>
          <a:prstGeom prst="rect">
            <a:avLst/>
          </a:prstGeom>
          <a:noFill/>
          <a:extLst>
            <a:ext uri="{909E8E84-426E-40DD-AFC4-6F175D3DCCD1}">
              <a14:hiddenFill xmlns:a14="http://schemas.microsoft.com/office/drawing/2010/main">
                <a:solidFill>
                  <a:srgbClr val="FFFFFF"/>
                </a:solidFill>
              </a14:hiddenFill>
            </a:ext>
          </a:extLst>
        </p:spPr>
      </p:pic>
      <p:sp>
        <p:nvSpPr>
          <p:cNvPr id="4" name="Action Button: Go Back or Previous 3">
            <a:hlinkClick r:id="" action="ppaction://hlinkshowjump?jump=lastslideviewed" highlightClick="1"/>
            <a:extLst>
              <a:ext uri="{FF2B5EF4-FFF2-40B4-BE49-F238E27FC236}">
                <a16:creationId xmlns:a16="http://schemas.microsoft.com/office/drawing/2014/main" xmlns="" id="{FBE6EB38-9BB6-43D3-AF51-449AB2E18949}"/>
              </a:ext>
            </a:extLst>
          </p:cNvPr>
          <p:cNvSpPr/>
          <p:nvPr/>
        </p:nvSpPr>
        <p:spPr>
          <a:xfrm>
            <a:off x="11088301" y="5820642"/>
            <a:ext cx="765084" cy="63539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668031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EB3B2E-8E4F-4A6F-8496-92498773EF6E}"/>
              </a:ext>
            </a:extLst>
          </p:cNvPr>
          <p:cNvSpPr>
            <a:spLocks noGrp="1"/>
          </p:cNvSpPr>
          <p:nvPr>
            <p:ph type="title"/>
          </p:nvPr>
        </p:nvSpPr>
        <p:spPr/>
        <p:txBody>
          <a:bodyPr/>
          <a:lstStyle/>
          <a:p>
            <a:r>
              <a:rPr lang="zh-CN" altLang="en-US" b="1" i="0" dirty="0">
                <a:effectLst/>
                <a:latin typeface="-apple-system"/>
              </a:rPr>
              <a:t>王宗岳</a:t>
            </a:r>
            <a:r>
              <a:rPr lang="en-US" altLang="zh-CN" b="1" i="0" dirty="0">
                <a:effectLst/>
                <a:latin typeface="-apple-system"/>
              </a:rPr>
              <a:t>《</a:t>
            </a:r>
            <a:r>
              <a:rPr lang="zh-CN" altLang="en-US" b="1" i="0" dirty="0">
                <a:effectLst/>
                <a:latin typeface="-apple-system"/>
              </a:rPr>
              <a:t>十三势行功歌诀</a:t>
            </a:r>
            <a:r>
              <a:rPr lang="en-US" altLang="zh-CN" b="1" i="0" dirty="0">
                <a:effectLst/>
                <a:latin typeface="-apple-system"/>
              </a:rPr>
              <a:t>》</a:t>
            </a:r>
            <a:endParaRPr lang="en-MY" dirty="0"/>
          </a:p>
        </p:txBody>
      </p:sp>
      <p:sp>
        <p:nvSpPr>
          <p:cNvPr id="3" name="Content Placeholder 2">
            <a:extLst>
              <a:ext uri="{FF2B5EF4-FFF2-40B4-BE49-F238E27FC236}">
                <a16:creationId xmlns:a16="http://schemas.microsoft.com/office/drawing/2014/main" xmlns="" id="{3283B90E-E686-4108-9187-83D2BF1B5122}"/>
              </a:ext>
            </a:extLst>
          </p:cNvPr>
          <p:cNvSpPr>
            <a:spLocks noGrp="1"/>
          </p:cNvSpPr>
          <p:nvPr>
            <p:ph sz="half" idx="1"/>
          </p:nvPr>
        </p:nvSpPr>
        <p:spPr/>
        <p:txBody>
          <a:bodyPr>
            <a:normAutofit/>
          </a:bodyPr>
          <a:lstStyle/>
          <a:p>
            <a:r>
              <a:rPr lang="zh-CN" altLang="en-US" dirty="0">
                <a:solidFill>
                  <a:schemeClr val="tx1"/>
                </a:solidFill>
              </a:rPr>
              <a:t>十三总势莫轻识，命意源头在腰隙；</a:t>
            </a:r>
          </a:p>
          <a:p>
            <a:r>
              <a:rPr lang="zh-CN" altLang="en-US" dirty="0">
                <a:solidFill>
                  <a:schemeClr val="tx1"/>
                </a:solidFill>
              </a:rPr>
              <a:t>变转虚实须留意，气偏身躯不稍痴。</a:t>
            </a:r>
          </a:p>
          <a:p>
            <a:r>
              <a:rPr lang="zh-CN" altLang="en-US" dirty="0">
                <a:solidFill>
                  <a:schemeClr val="tx1"/>
                </a:solidFill>
              </a:rPr>
              <a:t>静中触勋动犹静，因敌变化示神奇，</a:t>
            </a:r>
          </a:p>
          <a:p>
            <a:r>
              <a:rPr lang="zh-CN" altLang="en-US" dirty="0">
                <a:solidFill>
                  <a:schemeClr val="tx1"/>
                </a:solidFill>
                <a:highlight>
                  <a:srgbClr val="FFFF00"/>
                </a:highlight>
              </a:rPr>
              <a:t>势势存心揆用意</a:t>
            </a:r>
            <a:r>
              <a:rPr lang="zh-CN" altLang="en-US" dirty="0">
                <a:solidFill>
                  <a:schemeClr val="tx1"/>
                </a:solidFill>
              </a:rPr>
              <a:t>，得来不觉费工夫。</a:t>
            </a:r>
          </a:p>
          <a:p>
            <a:r>
              <a:rPr lang="zh-CN" altLang="en-US" dirty="0">
                <a:solidFill>
                  <a:schemeClr val="tx1"/>
                </a:solidFill>
              </a:rPr>
              <a:t>刻刻留心在腰间，腹内松静气腾然；</a:t>
            </a:r>
          </a:p>
          <a:p>
            <a:r>
              <a:rPr lang="zh-CN" altLang="en-US" dirty="0">
                <a:solidFill>
                  <a:schemeClr val="tx1"/>
                </a:solidFill>
              </a:rPr>
              <a:t>尾闾中正神贯顶，满身轻利顶头悬。</a:t>
            </a:r>
          </a:p>
          <a:p>
            <a:endParaRPr lang="en-MY" dirty="0"/>
          </a:p>
        </p:txBody>
      </p:sp>
      <p:sp>
        <p:nvSpPr>
          <p:cNvPr id="4" name="Content Placeholder 3">
            <a:extLst>
              <a:ext uri="{FF2B5EF4-FFF2-40B4-BE49-F238E27FC236}">
                <a16:creationId xmlns:a16="http://schemas.microsoft.com/office/drawing/2014/main" xmlns="" id="{DB193708-C479-4A16-9B16-F0293909614D}"/>
              </a:ext>
            </a:extLst>
          </p:cNvPr>
          <p:cNvSpPr>
            <a:spLocks noGrp="1"/>
          </p:cNvSpPr>
          <p:nvPr>
            <p:ph sz="half" idx="2"/>
          </p:nvPr>
        </p:nvSpPr>
        <p:spPr/>
        <p:txBody>
          <a:bodyPr/>
          <a:lstStyle/>
          <a:p>
            <a:r>
              <a:rPr lang="zh-CN" altLang="en-US" dirty="0">
                <a:solidFill>
                  <a:schemeClr val="tx1"/>
                </a:solidFill>
              </a:rPr>
              <a:t>仔细留心向推求，屈伸开合听自由；</a:t>
            </a:r>
          </a:p>
          <a:p>
            <a:r>
              <a:rPr lang="zh-CN" altLang="en-US" dirty="0">
                <a:solidFill>
                  <a:schemeClr val="tx1"/>
                </a:solidFill>
              </a:rPr>
              <a:t>入门引路须口授，功用无息法自休。</a:t>
            </a:r>
          </a:p>
          <a:p>
            <a:r>
              <a:rPr lang="zh-CN" altLang="en-US" dirty="0">
                <a:solidFill>
                  <a:schemeClr val="tx1"/>
                </a:solidFill>
              </a:rPr>
              <a:t>若言体用何为准，</a:t>
            </a:r>
            <a:r>
              <a:rPr lang="zh-CN" altLang="en-US" dirty="0">
                <a:solidFill>
                  <a:schemeClr val="tx1"/>
                </a:solidFill>
                <a:highlight>
                  <a:srgbClr val="FFFF00"/>
                </a:highlight>
              </a:rPr>
              <a:t>意气君来骨肉臣</a:t>
            </a:r>
            <a:r>
              <a:rPr lang="zh-CN" altLang="en-US" dirty="0">
                <a:solidFill>
                  <a:schemeClr val="tx1"/>
                </a:solidFill>
              </a:rPr>
              <a:t>；</a:t>
            </a:r>
          </a:p>
          <a:p>
            <a:r>
              <a:rPr lang="zh-CN" altLang="en-US" dirty="0">
                <a:solidFill>
                  <a:schemeClr val="tx1"/>
                </a:solidFill>
              </a:rPr>
              <a:t>详推用意终何在？益寿延年不老春。</a:t>
            </a:r>
          </a:p>
          <a:p>
            <a:r>
              <a:rPr lang="zh-CN" altLang="en-US" dirty="0">
                <a:solidFill>
                  <a:schemeClr val="tx1"/>
                </a:solidFill>
              </a:rPr>
              <a:t>歌兮歌兮百四十，字字真切义无疑；</a:t>
            </a:r>
          </a:p>
          <a:p>
            <a:r>
              <a:rPr lang="zh-CN" altLang="en-US" dirty="0">
                <a:solidFill>
                  <a:schemeClr val="tx1"/>
                </a:solidFill>
              </a:rPr>
              <a:t>若不向此推求去，枉费工夫贻叹息</a:t>
            </a:r>
            <a:r>
              <a:rPr lang="zh-CN" altLang="en-US" dirty="0"/>
              <a:t>。</a:t>
            </a:r>
          </a:p>
          <a:p>
            <a:endParaRPr lang="en-MY" dirty="0"/>
          </a:p>
        </p:txBody>
      </p:sp>
      <p:sp>
        <p:nvSpPr>
          <p:cNvPr id="5" name="TextBox 4">
            <a:extLst>
              <a:ext uri="{FF2B5EF4-FFF2-40B4-BE49-F238E27FC236}">
                <a16:creationId xmlns:a16="http://schemas.microsoft.com/office/drawing/2014/main" xmlns="" id="{36D83098-67A7-486E-96F2-D5F2A5FAF78D}"/>
              </a:ext>
            </a:extLst>
          </p:cNvPr>
          <p:cNvSpPr txBox="1"/>
          <p:nvPr/>
        </p:nvSpPr>
        <p:spPr>
          <a:xfrm>
            <a:off x="8645052" y="5106572"/>
            <a:ext cx="2278967" cy="646331"/>
          </a:xfrm>
          <a:prstGeom prst="rect">
            <a:avLst/>
          </a:prstGeom>
          <a:noFill/>
        </p:spPr>
        <p:txBody>
          <a:bodyPr wrap="square" rtlCol="0">
            <a:spAutoFit/>
          </a:bodyPr>
          <a:lstStyle/>
          <a:p>
            <a:r>
              <a:rPr lang="zh-CN" altLang="en-US" b="0" i="0" dirty="0">
                <a:solidFill>
                  <a:srgbClr val="404040"/>
                </a:solidFill>
                <a:effectLst/>
                <a:latin typeface="-apple-system"/>
              </a:rPr>
              <a:t>心为令，气为旗，神为主帅，身为驱使。</a:t>
            </a:r>
            <a:endParaRPr lang="en-MY" dirty="0"/>
          </a:p>
        </p:txBody>
      </p:sp>
      <p:cxnSp>
        <p:nvCxnSpPr>
          <p:cNvPr id="7" name="Straight Arrow Connector 6">
            <a:extLst>
              <a:ext uri="{FF2B5EF4-FFF2-40B4-BE49-F238E27FC236}">
                <a16:creationId xmlns:a16="http://schemas.microsoft.com/office/drawing/2014/main" xmlns="" id="{586C29E7-4A94-4315-AD39-B945707D586B}"/>
              </a:ext>
            </a:extLst>
          </p:cNvPr>
          <p:cNvCxnSpPr/>
          <p:nvPr/>
        </p:nvCxnSpPr>
        <p:spPr>
          <a:xfrm>
            <a:off x="10269415" y="3429000"/>
            <a:ext cx="0" cy="1677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F7B19EB1-B818-43F6-ADEA-B5B16B3A7B50}"/>
              </a:ext>
            </a:extLst>
          </p:cNvPr>
          <p:cNvSpPr txBox="1"/>
          <p:nvPr/>
        </p:nvSpPr>
        <p:spPr>
          <a:xfrm>
            <a:off x="1434905" y="5245071"/>
            <a:ext cx="2307101" cy="369332"/>
          </a:xfrm>
          <a:prstGeom prst="rect">
            <a:avLst/>
          </a:prstGeom>
          <a:noFill/>
        </p:spPr>
        <p:txBody>
          <a:bodyPr wrap="square" rtlCol="0">
            <a:spAutoFit/>
          </a:bodyPr>
          <a:lstStyle/>
          <a:p>
            <a:r>
              <a:rPr lang="zh-CN" altLang="en-US" dirty="0"/>
              <a:t>曲中求直，蓄而后发</a:t>
            </a:r>
            <a:endParaRPr lang="en-MY" dirty="0"/>
          </a:p>
        </p:txBody>
      </p:sp>
      <p:cxnSp>
        <p:nvCxnSpPr>
          <p:cNvPr id="10" name="Straight Arrow Connector 9">
            <a:extLst>
              <a:ext uri="{FF2B5EF4-FFF2-40B4-BE49-F238E27FC236}">
                <a16:creationId xmlns:a16="http://schemas.microsoft.com/office/drawing/2014/main" xmlns="" id="{4529875B-FE1F-42E2-8B49-741E3E18C634}"/>
              </a:ext>
            </a:extLst>
          </p:cNvPr>
          <p:cNvCxnSpPr/>
          <p:nvPr/>
        </p:nvCxnSpPr>
        <p:spPr>
          <a:xfrm>
            <a:off x="2461846" y="3854548"/>
            <a:ext cx="0" cy="1406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Action Button: Go Back or Previous 10">
            <a:hlinkClick r:id="" action="ppaction://hlinkshowjump?jump=lastslideviewed" highlightClick="1"/>
            <a:extLst>
              <a:ext uri="{FF2B5EF4-FFF2-40B4-BE49-F238E27FC236}">
                <a16:creationId xmlns:a16="http://schemas.microsoft.com/office/drawing/2014/main" xmlns="" id="{B1ABBC76-CFDE-4555-A543-A72EE475E455}"/>
              </a:ext>
            </a:extLst>
          </p:cNvPr>
          <p:cNvSpPr/>
          <p:nvPr/>
        </p:nvSpPr>
        <p:spPr>
          <a:xfrm>
            <a:off x="10329659" y="518160"/>
            <a:ext cx="1188720" cy="99099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104158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DB519E7-0AB5-4E7D-86BB-DCBBD1398924}"/>
              </a:ext>
            </a:extLst>
          </p:cNvPr>
          <p:cNvSpPr>
            <a:spLocks noGrp="1"/>
          </p:cNvSpPr>
          <p:nvPr>
            <p:ph type="title"/>
          </p:nvPr>
        </p:nvSpPr>
        <p:spPr/>
        <p:txBody>
          <a:bodyPr/>
          <a:lstStyle/>
          <a:p>
            <a:r>
              <a:rPr lang="zh-CN" altLang="en-US" b="0" i="0" dirty="0">
                <a:effectLst/>
                <a:latin typeface="arial" panose="020B0604020202020204" pitchFamily="34" charset="0"/>
              </a:rPr>
              <a:t>掤劲</a:t>
            </a:r>
            <a:endParaRPr lang="en-MY" dirty="0"/>
          </a:p>
        </p:txBody>
      </p:sp>
      <p:sp>
        <p:nvSpPr>
          <p:cNvPr id="6" name="Content Placeholder 5">
            <a:extLst>
              <a:ext uri="{FF2B5EF4-FFF2-40B4-BE49-F238E27FC236}">
                <a16:creationId xmlns:a16="http://schemas.microsoft.com/office/drawing/2014/main" xmlns="" id="{7A682D90-4125-4F53-BFB7-1B816186BF59}"/>
              </a:ext>
            </a:extLst>
          </p:cNvPr>
          <p:cNvSpPr>
            <a:spLocks noGrp="1"/>
          </p:cNvSpPr>
          <p:nvPr>
            <p:ph idx="1"/>
          </p:nvPr>
        </p:nvSpPr>
        <p:spPr/>
        <p:txBody>
          <a:bodyPr>
            <a:normAutofit lnSpcReduction="10000"/>
          </a:bodyPr>
          <a:lstStyle/>
          <a:p>
            <a:r>
              <a:rPr lang="zh-CN" altLang="en-US" sz="2800" b="0" i="0" dirty="0">
                <a:solidFill>
                  <a:srgbClr val="333333"/>
                </a:solidFill>
                <a:effectLst/>
                <a:latin typeface="arial" panose="020B0604020202020204" pitchFamily="34" charset="0"/>
              </a:rPr>
              <a:t>太极拳的专用术语，是太极拳的母劲，即基本劲，是太极拳功夫的一种表现，可隐可显，随变而变。</a:t>
            </a:r>
            <a:endParaRPr lang="en-MY" altLang="zh-CN" sz="2800" b="0" i="0" dirty="0">
              <a:solidFill>
                <a:srgbClr val="333333"/>
              </a:solidFill>
              <a:effectLst/>
              <a:latin typeface="arial" panose="020B0604020202020204" pitchFamily="34" charset="0"/>
            </a:endParaRPr>
          </a:p>
          <a:p>
            <a:r>
              <a:rPr lang="zh-CN" altLang="en-US" sz="2800" b="0" i="0" dirty="0">
                <a:solidFill>
                  <a:srgbClr val="333333"/>
                </a:solidFill>
                <a:effectLst/>
                <a:latin typeface="arial" panose="020B0604020202020204" pitchFamily="34" charset="0"/>
              </a:rPr>
              <a:t>“掤劲”实际上是一种圆润劲、膨胀劲、刚柔相济的弹性劲，即中定劲，无力点，无力源的混元劲，在杨氏老谱中称“横竖劲”，再说得透彻一点，“掤劲”就是一种高度自律协调的自然撑合力。</a:t>
            </a:r>
            <a:endParaRPr lang="en-MY" altLang="zh-CN" sz="2800" b="0" i="0" dirty="0">
              <a:solidFill>
                <a:srgbClr val="333333"/>
              </a:solidFill>
              <a:effectLst/>
              <a:latin typeface="arial" panose="020B0604020202020204" pitchFamily="34" charset="0"/>
            </a:endParaRPr>
          </a:p>
          <a:p>
            <a:r>
              <a:rPr lang="zh-CN" altLang="en-US" sz="2800" b="0" i="0" dirty="0">
                <a:solidFill>
                  <a:srgbClr val="333333"/>
                </a:solidFill>
                <a:effectLst/>
                <a:latin typeface="arial" panose="020B0604020202020204" pitchFamily="34" charset="0"/>
              </a:rPr>
              <a:t>所以，拳论中有“用意不用力”之说，更有“似松非松”之论，即做到了自然态的松紧融合，即不松不紧，有松有紧的自然协调态，才能任意松紧，随意松紧，并显现出太极拳所要求的“掤劲”。</a:t>
            </a:r>
            <a:endParaRPr lang="en-MY" sz="2800" dirty="0"/>
          </a:p>
        </p:txBody>
      </p:sp>
      <p:sp>
        <p:nvSpPr>
          <p:cNvPr id="7" name="Action Button: Go Back or Previous 6">
            <a:hlinkClick r:id="" action="ppaction://hlinkshowjump?jump=lastslideviewed" highlightClick="1"/>
            <a:extLst>
              <a:ext uri="{FF2B5EF4-FFF2-40B4-BE49-F238E27FC236}">
                <a16:creationId xmlns:a16="http://schemas.microsoft.com/office/drawing/2014/main" xmlns="" id="{7C45FCF1-7F6E-48C7-B886-1D1D6A94DD20}"/>
              </a:ext>
            </a:extLst>
          </p:cNvPr>
          <p:cNvSpPr/>
          <p:nvPr/>
        </p:nvSpPr>
        <p:spPr>
          <a:xfrm>
            <a:off x="10415953" y="518160"/>
            <a:ext cx="1266094" cy="114417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395038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F6F850F-051C-4332-A98B-365F1DE3900E}"/>
              </a:ext>
            </a:extLst>
          </p:cNvPr>
          <p:cNvSpPr>
            <a:spLocks noGrp="1"/>
          </p:cNvSpPr>
          <p:nvPr>
            <p:ph type="title"/>
          </p:nvPr>
        </p:nvSpPr>
        <p:spPr>
          <a:xfrm>
            <a:off x="1143000" y="609600"/>
            <a:ext cx="9875520" cy="1356360"/>
          </a:xfrm>
        </p:spPr>
        <p:txBody>
          <a:bodyPr>
            <a:normAutofit/>
          </a:bodyPr>
          <a:lstStyle/>
          <a:p>
            <a:r>
              <a:rPr lang="zh-CN" altLang="en-US" u="sng">
                <a:solidFill>
                  <a:srgbClr val="FFFFFF"/>
                </a:solidFill>
              </a:rPr>
              <a:t>什么是太极拳？</a:t>
            </a:r>
            <a:endParaRPr lang="en-MY" u="sng">
              <a:solidFill>
                <a:srgbClr val="FFFFFF"/>
              </a:solidFill>
            </a:endParaRPr>
          </a:p>
        </p:txBody>
      </p:sp>
      <p:sp useBgFill="1">
        <p:nvSpPr>
          <p:cNvPr id="7"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A2B4DF8-0ED2-4CCA-AD07-537A1D1955C8}"/>
              </a:ext>
            </a:extLst>
          </p:cNvPr>
          <p:cNvSpPr>
            <a:spLocks noGrp="1"/>
          </p:cNvSpPr>
          <p:nvPr>
            <p:ph idx="1"/>
          </p:nvPr>
        </p:nvSpPr>
        <p:spPr>
          <a:xfrm>
            <a:off x="1143000" y="2852530"/>
            <a:ext cx="9872871" cy="3243469"/>
          </a:xfrm>
        </p:spPr>
        <p:txBody>
          <a:bodyPr>
            <a:normAutofit lnSpcReduction="10000"/>
          </a:bodyPr>
          <a:lstStyle/>
          <a:p>
            <a:r>
              <a:rPr lang="zh-CN" altLang="en-US" sz="2400" b="1" i="0" dirty="0">
                <a:solidFill>
                  <a:schemeClr val="tx1"/>
                </a:solidFill>
                <a:effectLst/>
                <a:latin typeface="SimSun" panose="02010600030101010101" pitchFamily="2" charset="-122"/>
                <a:ea typeface="SimSun" panose="02010600030101010101" pitchFamily="2" charset="-122"/>
              </a:rPr>
              <a:t>太极拳</a:t>
            </a:r>
            <a:r>
              <a:rPr lang="zh-CN" altLang="en-US" sz="2400" b="0" i="0" dirty="0">
                <a:solidFill>
                  <a:schemeClr val="tx1"/>
                </a:solidFill>
                <a:effectLst/>
                <a:latin typeface="SimSun" panose="02010600030101010101" pitchFamily="2" charset="-122"/>
                <a:ea typeface="SimSun" panose="02010600030101010101" pitchFamily="2" charset="-122"/>
              </a:rPr>
              <a:t>，是</a:t>
            </a:r>
            <a:r>
              <a:rPr lang="zh-CN" altLang="en-US" sz="2400" b="0" i="0" u="none" strike="noStrike" dirty="0">
                <a:solidFill>
                  <a:schemeClr val="tx1"/>
                </a:solidFill>
                <a:effectLst/>
                <a:latin typeface="SimSun" panose="02010600030101010101" pitchFamily="2" charset="-122"/>
                <a:ea typeface="SimSun" panose="02010600030101010101" pitchFamily="2" charset="-122"/>
              </a:rPr>
              <a:t>中国传统武术</a:t>
            </a:r>
            <a:r>
              <a:rPr lang="zh-CN" altLang="en-US" sz="2400" b="0" i="0" dirty="0">
                <a:solidFill>
                  <a:schemeClr val="tx1"/>
                </a:solidFill>
                <a:effectLst/>
                <a:latin typeface="SimSun" panose="02010600030101010101" pitchFamily="2" charset="-122"/>
                <a:ea typeface="SimSun" panose="02010600030101010101" pitchFamily="2" charset="-122"/>
              </a:rPr>
              <a:t>的一种，与</a:t>
            </a:r>
            <a:r>
              <a:rPr lang="zh-CN" altLang="en-US" sz="2400" b="1" i="0" dirty="0">
                <a:solidFill>
                  <a:schemeClr val="tx1"/>
                </a:solidFill>
                <a:effectLst/>
                <a:latin typeface="SimSun" panose="02010600030101010101" pitchFamily="2" charset="-122"/>
                <a:ea typeface="SimSun" panose="02010600030101010101" pitchFamily="2" charset="-122"/>
              </a:rPr>
              <a:t>形意拳</a:t>
            </a:r>
            <a:r>
              <a:rPr lang="zh-CN" altLang="en-US" sz="2400" b="0" i="0" dirty="0">
                <a:solidFill>
                  <a:schemeClr val="tx1"/>
                </a:solidFill>
                <a:effectLst/>
                <a:latin typeface="SimSun" panose="02010600030101010101" pitchFamily="2" charset="-122"/>
                <a:ea typeface="SimSun" panose="02010600030101010101" pitchFamily="2" charset="-122"/>
              </a:rPr>
              <a:t>和</a:t>
            </a:r>
            <a:r>
              <a:rPr lang="zh-CN" altLang="en-US" sz="2400" b="1" i="0" dirty="0">
                <a:solidFill>
                  <a:schemeClr val="tx1"/>
                </a:solidFill>
                <a:effectLst/>
                <a:latin typeface="SimSun" panose="02010600030101010101" pitchFamily="2" charset="-122"/>
                <a:ea typeface="SimSun" panose="02010600030101010101" pitchFamily="2" charset="-122"/>
              </a:rPr>
              <a:t>八卦掌</a:t>
            </a:r>
            <a:r>
              <a:rPr lang="zh-CN" altLang="en-US" sz="2400" b="0" i="0" dirty="0">
                <a:solidFill>
                  <a:schemeClr val="tx1"/>
                </a:solidFill>
                <a:effectLst/>
                <a:latin typeface="SimSun" panose="02010600030101010101" pitchFamily="2" charset="-122"/>
                <a:ea typeface="SimSun" panose="02010600030101010101" pitchFamily="2" charset="-122"/>
              </a:rPr>
              <a:t>并称</a:t>
            </a:r>
            <a:r>
              <a:rPr lang="zh-CN" altLang="en-US" sz="2400" b="1" i="0" dirty="0">
                <a:solidFill>
                  <a:schemeClr val="tx1"/>
                </a:solidFill>
                <a:effectLst/>
                <a:latin typeface="SimSun" panose="02010600030101010101" pitchFamily="2" charset="-122"/>
                <a:ea typeface="SimSun" panose="02010600030101010101" pitchFamily="2" charset="-122"/>
              </a:rPr>
              <a:t>中国三大</a:t>
            </a:r>
            <a:r>
              <a:rPr lang="zh-CN" altLang="en-US" sz="2400" b="1" i="0" u="none" strike="noStrike" dirty="0">
                <a:solidFill>
                  <a:schemeClr val="tx1"/>
                </a:solidFill>
                <a:effectLst/>
                <a:latin typeface="SimSun" panose="02010600030101010101" pitchFamily="2" charset="-122"/>
                <a:ea typeface="SimSun" panose="02010600030101010101" pitchFamily="2" charset="-122"/>
              </a:rPr>
              <a:t>内家拳</a:t>
            </a:r>
            <a:r>
              <a:rPr lang="zh-CN" altLang="en-US" sz="2400" b="0" i="0" dirty="0">
                <a:solidFill>
                  <a:schemeClr val="tx1"/>
                </a:solidFill>
                <a:effectLst/>
                <a:latin typeface="SimSun" panose="02010600030101010101" pitchFamily="2" charset="-122"/>
                <a:ea typeface="SimSun" panose="02010600030101010101" pitchFamily="2" charset="-122"/>
              </a:rPr>
              <a:t>。</a:t>
            </a:r>
            <a:r>
              <a:rPr lang="zh-CN" altLang="en-US" sz="2400" b="1" i="0" dirty="0">
                <a:solidFill>
                  <a:schemeClr val="tx1"/>
                </a:solidFill>
                <a:effectLst/>
                <a:latin typeface="SimSun" panose="02010600030101010101" pitchFamily="2" charset="-122"/>
                <a:ea typeface="SimSun" panose="02010600030101010101" pitchFamily="2" charset="-122"/>
              </a:rPr>
              <a:t>太极拳</a:t>
            </a:r>
            <a:r>
              <a:rPr lang="zh-CN" altLang="en-US" sz="2400" b="0" i="0" dirty="0">
                <a:solidFill>
                  <a:schemeClr val="tx1"/>
                </a:solidFill>
                <a:effectLst/>
                <a:latin typeface="SimSun" panose="02010600030101010101" pitchFamily="2" charset="-122"/>
                <a:ea typeface="SimSun" panose="02010600030101010101" pitchFamily="2" charset="-122"/>
              </a:rPr>
              <a:t>讲究中定、放松、心静、慢练及</a:t>
            </a:r>
            <a:r>
              <a:rPr lang="zh-CN" altLang="en-US" sz="2400" b="0" i="0" dirty="0">
                <a:solidFill>
                  <a:schemeClr val="tx1"/>
                </a:solidFill>
                <a:effectLst/>
                <a:latin typeface="SimSun" panose="02010600030101010101" pitchFamily="2" charset="-122"/>
                <a:ea typeface="SimSun" panose="02010600030101010101" pitchFamily="2" charset="-122"/>
                <a:hlinkClick r:id="rId2" action="ppaction://hlinksldjump"/>
              </a:rPr>
              <a:t>九曲珠</a:t>
            </a:r>
            <a:r>
              <a:rPr lang="zh-CN" altLang="en-US" sz="2400" b="0" i="0" dirty="0">
                <a:solidFill>
                  <a:schemeClr val="tx1"/>
                </a:solidFill>
                <a:effectLst/>
                <a:latin typeface="SimSun" panose="02010600030101010101" pitchFamily="2" charset="-122"/>
                <a:ea typeface="SimSun" panose="02010600030101010101" pitchFamily="2" charset="-122"/>
              </a:rPr>
              <a:t>，和外家拳明显不一样。</a:t>
            </a:r>
          </a:p>
          <a:p>
            <a:r>
              <a:rPr lang="zh-CN" altLang="en-US" sz="2400" b="0" i="0" dirty="0">
                <a:solidFill>
                  <a:schemeClr val="tx1"/>
                </a:solidFill>
                <a:effectLst/>
                <a:latin typeface="SimSun" panose="02010600030101010101" pitchFamily="2" charset="-122"/>
                <a:ea typeface="SimSun" panose="02010600030101010101" pitchFamily="2" charset="-122"/>
              </a:rPr>
              <a:t>据中国国家体委科研课题考证，太极拳创始者是元明之交</a:t>
            </a:r>
            <a:r>
              <a:rPr lang="en-US" altLang="zh-CN" sz="2400" b="0" i="0" dirty="0">
                <a:solidFill>
                  <a:schemeClr val="tx1"/>
                </a:solidFill>
                <a:effectLst/>
                <a:latin typeface="SimSun" panose="02010600030101010101" pitchFamily="2" charset="-122"/>
                <a:ea typeface="SimSun" panose="02010600030101010101" pitchFamily="2" charset="-122"/>
              </a:rPr>
              <a:t>13</a:t>
            </a:r>
            <a:r>
              <a:rPr lang="zh-CN" altLang="en-US" sz="2400" b="0" i="0" dirty="0">
                <a:solidFill>
                  <a:schemeClr val="tx1"/>
                </a:solidFill>
                <a:effectLst/>
                <a:latin typeface="SimSun" panose="02010600030101010101" pitchFamily="2" charset="-122"/>
                <a:ea typeface="SimSun" panose="02010600030101010101" pitchFamily="2" charset="-122"/>
              </a:rPr>
              <a:t>世纪的武当道士</a:t>
            </a:r>
            <a:r>
              <a:rPr lang="zh-CN" altLang="en-US" sz="2400" b="0" i="0" dirty="0">
                <a:solidFill>
                  <a:schemeClr val="tx1"/>
                </a:solidFill>
                <a:effectLst/>
                <a:latin typeface="SimSun" panose="02010600030101010101" pitchFamily="2" charset="-122"/>
                <a:ea typeface="SimSun" panose="02010600030101010101" pitchFamily="2" charset="-122"/>
                <a:hlinkClick r:id="rId3" action="ppaction://hlinksldjump"/>
              </a:rPr>
              <a:t>张三丰</a:t>
            </a:r>
            <a:r>
              <a:rPr lang="zh-CN" altLang="en-US" sz="2400" b="0" i="0" dirty="0">
                <a:solidFill>
                  <a:schemeClr val="tx1"/>
                </a:solidFill>
                <a:effectLst/>
                <a:latin typeface="SimSun" panose="02010600030101010101" pitchFamily="2" charset="-122"/>
                <a:ea typeface="SimSun" panose="02010600030101010101" pitchFamily="2" charset="-122"/>
              </a:rPr>
              <a:t>。 吴图南</a:t>
            </a:r>
            <a:r>
              <a:rPr lang="en-US" altLang="zh-CN" sz="2400" b="0" i="0" dirty="0">
                <a:solidFill>
                  <a:schemeClr val="tx1"/>
                </a:solidFill>
                <a:effectLst/>
                <a:latin typeface="SimSun" panose="02010600030101010101" pitchFamily="2" charset="-122"/>
                <a:ea typeface="SimSun" panose="02010600030101010101" pitchFamily="2" charset="-122"/>
              </a:rPr>
              <a:t>《</a:t>
            </a:r>
            <a:r>
              <a:rPr lang="zh-CN" altLang="en-US" sz="2400" b="0" i="0" dirty="0">
                <a:solidFill>
                  <a:schemeClr val="tx1"/>
                </a:solidFill>
                <a:effectLst/>
                <a:latin typeface="SimSun" panose="02010600030101010101" pitchFamily="2" charset="-122"/>
                <a:ea typeface="SimSun" panose="02010600030101010101" pitchFamily="2" charset="-122"/>
              </a:rPr>
              <a:t>太极拳之研究</a:t>
            </a:r>
            <a:r>
              <a:rPr lang="en-US" altLang="zh-CN" sz="2400" b="0" i="0" dirty="0">
                <a:solidFill>
                  <a:schemeClr val="tx1"/>
                </a:solidFill>
                <a:effectLst/>
                <a:latin typeface="SimSun" panose="02010600030101010101" pitchFamily="2" charset="-122"/>
                <a:ea typeface="SimSun" panose="02010600030101010101" pitchFamily="2" charset="-122"/>
              </a:rPr>
              <a:t>》</a:t>
            </a:r>
            <a:r>
              <a:rPr lang="zh-CN" altLang="en-US" sz="2400" b="0" i="0" dirty="0">
                <a:solidFill>
                  <a:schemeClr val="tx1"/>
                </a:solidFill>
                <a:effectLst/>
                <a:latin typeface="SimSun" panose="02010600030101010101" pitchFamily="2" charset="-122"/>
                <a:ea typeface="SimSun" panose="02010600030101010101" pitchFamily="2" charset="-122"/>
              </a:rPr>
              <a:t>中也对张三丰对太极拳贡献做了考证。</a:t>
            </a:r>
          </a:p>
          <a:p>
            <a:r>
              <a:rPr lang="en-US" altLang="zh-CN" sz="2400" b="0" i="0" dirty="0">
                <a:solidFill>
                  <a:schemeClr val="tx1"/>
                </a:solidFill>
                <a:effectLst/>
                <a:latin typeface="SimSun" panose="02010600030101010101" pitchFamily="2" charset="-122"/>
                <a:ea typeface="SimSun" panose="02010600030101010101" pitchFamily="2" charset="-122"/>
              </a:rPr>
              <a:t>2007</a:t>
            </a:r>
            <a:r>
              <a:rPr lang="zh-CN" altLang="en-US" sz="2400" b="0" i="0" dirty="0">
                <a:solidFill>
                  <a:schemeClr val="tx1"/>
                </a:solidFill>
                <a:effectLst/>
                <a:latin typeface="SimSun" panose="02010600030101010101" pitchFamily="2" charset="-122"/>
                <a:ea typeface="SimSun" panose="02010600030101010101" pitchFamily="2" charset="-122"/>
              </a:rPr>
              <a:t>年</a:t>
            </a:r>
            <a:r>
              <a:rPr lang="en-US" altLang="zh-CN" sz="2400" b="0" i="0" dirty="0">
                <a:solidFill>
                  <a:schemeClr val="tx1"/>
                </a:solidFill>
                <a:effectLst/>
                <a:latin typeface="SimSun" panose="02010600030101010101" pitchFamily="2" charset="-122"/>
                <a:ea typeface="SimSun" panose="02010600030101010101" pitchFamily="2" charset="-122"/>
              </a:rPr>
              <a:t>3</a:t>
            </a:r>
            <a:r>
              <a:rPr lang="zh-CN" altLang="en-US" sz="2400" b="0" i="0" dirty="0">
                <a:solidFill>
                  <a:schemeClr val="tx1"/>
                </a:solidFill>
                <a:effectLst/>
                <a:latin typeface="SimSun" panose="02010600030101010101" pitchFamily="2" charset="-122"/>
                <a:ea typeface="SimSun" panose="02010600030101010101" pitchFamily="2" charset="-122"/>
              </a:rPr>
              <a:t>月</a:t>
            </a:r>
            <a:r>
              <a:rPr lang="zh-CN" altLang="en-US" sz="2400" b="0" i="0" u="none" strike="noStrike" dirty="0">
                <a:solidFill>
                  <a:schemeClr val="tx1"/>
                </a:solidFill>
                <a:effectLst/>
                <a:latin typeface="SimSun" panose="02010600030101010101" pitchFamily="2" charset="-122"/>
                <a:ea typeface="SimSun" panose="02010600030101010101" pitchFamily="2" charset="-122"/>
              </a:rPr>
              <a:t>中国民间文艺家协会</a:t>
            </a:r>
            <a:r>
              <a:rPr lang="zh-CN" altLang="en-US" sz="2400" b="0" i="0" dirty="0">
                <a:solidFill>
                  <a:schemeClr val="tx1"/>
                </a:solidFill>
                <a:effectLst/>
                <a:latin typeface="SimSun" panose="02010600030101010101" pitchFamily="2" charset="-122"/>
                <a:ea typeface="SimSun" panose="02010600030101010101" pitchFamily="2" charset="-122"/>
              </a:rPr>
              <a:t>将</a:t>
            </a:r>
            <a:r>
              <a:rPr lang="zh-CN" altLang="en-US" sz="2400" b="0" i="0" u="none" strike="noStrike" dirty="0">
                <a:solidFill>
                  <a:schemeClr val="tx1"/>
                </a:solidFill>
                <a:effectLst/>
                <a:latin typeface="SimSun" panose="02010600030101010101" pitchFamily="2" charset="-122"/>
                <a:ea typeface="SimSun" panose="02010600030101010101" pitchFamily="2" charset="-122"/>
              </a:rPr>
              <a:t>河南省焦作市温县</a:t>
            </a:r>
            <a:r>
              <a:rPr lang="zh-CN" altLang="en-US" sz="2400" b="0" i="0" dirty="0">
                <a:solidFill>
                  <a:schemeClr val="tx1"/>
                </a:solidFill>
                <a:effectLst/>
                <a:latin typeface="SimSun" panose="02010600030101010101" pitchFamily="2" charset="-122"/>
                <a:ea typeface="SimSun" panose="02010600030101010101" pitchFamily="2" charset="-122"/>
              </a:rPr>
              <a:t>命名为中国太极拳发源地，</a:t>
            </a:r>
            <a:r>
              <a:rPr lang="en-US" altLang="zh-CN" sz="2400" b="0" i="0" dirty="0">
                <a:solidFill>
                  <a:schemeClr val="tx1"/>
                </a:solidFill>
                <a:effectLst/>
                <a:latin typeface="SimSun" panose="02010600030101010101" pitchFamily="2" charset="-122"/>
                <a:ea typeface="SimSun" panose="02010600030101010101" pitchFamily="2" charset="-122"/>
              </a:rPr>
              <a:t>2007</a:t>
            </a:r>
            <a:r>
              <a:rPr lang="zh-CN" altLang="en-US" sz="2400" b="0" i="0" dirty="0">
                <a:solidFill>
                  <a:schemeClr val="tx1"/>
                </a:solidFill>
                <a:effectLst/>
                <a:latin typeface="SimSun" panose="02010600030101010101" pitchFamily="2" charset="-122"/>
                <a:ea typeface="SimSun" panose="02010600030101010101" pitchFamily="2" charset="-122"/>
              </a:rPr>
              <a:t>年</a:t>
            </a:r>
            <a:r>
              <a:rPr lang="en-US" altLang="zh-CN" sz="2400" b="0" i="0" dirty="0">
                <a:solidFill>
                  <a:schemeClr val="tx1"/>
                </a:solidFill>
                <a:effectLst/>
                <a:latin typeface="SimSun" panose="02010600030101010101" pitchFamily="2" charset="-122"/>
                <a:ea typeface="SimSun" panose="02010600030101010101" pitchFamily="2" charset="-122"/>
              </a:rPr>
              <a:t>8</a:t>
            </a:r>
            <a:r>
              <a:rPr lang="zh-CN" altLang="en-US" sz="2400" b="0" i="0" dirty="0">
                <a:solidFill>
                  <a:schemeClr val="tx1"/>
                </a:solidFill>
                <a:effectLst/>
                <a:latin typeface="SimSun" panose="02010600030101010101" pitchFamily="2" charset="-122"/>
                <a:ea typeface="SimSun" panose="02010600030101010101" pitchFamily="2" charset="-122"/>
              </a:rPr>
              <a:t>月，国家武术部门在对社会上多种说法进行进一步的详细考察、论证后，命名温县陈家沟为“中国武术太极拳发源地”。</a:t>
            </a:r>
          </a:p>
          <a:p>
            <a:endParaRPr lang="en-MY" dirty="0">
              <a:solidFill>
                <a:schemeClr val="tx1"/>
              </a:solidFill>
            </a:endParaRPr>
          </a:p>
        </p:txBody>
      </p:sp>
    </p:spTree>
    <p:extLst>
      <p:ext uri="{BB962C8B-B14F-4D97-AF65-F5344CB8AC3E}">
        <p14:creationId xmlns:p14="http://schemas.microsoft.com/office/powerpoint/2010/main" val="203886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FB2943-4328-466D-B36E-EFB4553ED4B5}"/>
              </a:ext>
            </a:extLst>
          </p:cNvPr>
          <p:cNvSpPr>
            <a:spLocks noGrp="1"/>
          </p:cNvSpPr>
          <p:nvPr>
            <p:ph type="title"/>
          </p:nvPr>
        </p:nvSpPr>
        <p:spPr/>
        <p:txBody>
          <a:bodyPr/>
          <a:lstStyle/>
          <a:p>
            <a:r>
              <a:rPr lang="zh-CN" altLang="en-US" dirty="0"/>
              <a:t>听劲</a:t>
            </a:r>
            <a:endParaRPr lang="en-MY" dirty="0"/>
          </a:p>
        </p:txBody>
      </p:sp>
      <p:sp>
        <p:nvSpPr>
          <p:cNvPr id="3" name="Content Placeholder 2">
            <a:extLst>
              <a:ext uri="{FF2B5EF4-FFF2-40B4-BE49-F238E27FC236}">
                <a16:creationId xmlns:a16="http://schemas.microsoft.com/office/drawing/2014/main" xmlns="" id="{D92E7D76-4CDE-4D73-9B78-9C63C995DD63}"/>
              </a:ext>
            </a:extLst>
          </p:cNvPr>
          <p:cNvSpPr>
            <a:spLocks noGrp="1"/>
          </p:cNvSpPr>
          <p:nvPr>
            <p:ph idx="1"/>
          </p:nvPr>
        </p:nvSpPr>
        <p:spPr/>
        <p:txBody>
          <a:bodyPr>
            <a:normAutofit/>
          </a:bodyPr>
          <a:lstStyle/>
          <a:p>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听劲</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太极拳推手劲法术语。指推手时感知对手劲力变化的能力。</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陈式太极拳</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注：</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所谓听劲，乃是由皮肤的触觉和内体感觉来探测对方劲的大小，长短和动向的意思。</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听劲是</a:t>
            </a:r>
            <a:r>
              <a:rPr lang="zh-CN" altLang="en-US" sz="3200" b="0" i="0" u="none" strike="noStrike" dirty="0">
                <a:solidFill>
                  <a:srgbClr val="136EC2"/>
                </a:solidFill>
                <a:effectLst/>
                <a:latin typeface="arial" panose="020B0604020202020204" pitchFamily="34" charset="0"/>
              </a:rPr>
              <a:t>懂劲</a:t>
            </a:r>
            <a:r>
              <a:rPr lang="zh-CN" altLang="en-US" sz="3200" b="0" i="0" dirty="0">
                <a:solidFill>
                  <a:srgbClr val="333333"/>
                </a:solidFill>
                <a:effectLst/>
                <a:latin typeface="arial" panose="020B0604020202020204" pitchFamily="34" charset="0"/>
              </a:rPr>
              <a:t>的必由之阶，练习听劲须由学习沾黏劲入手。运用听劲时，应</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先将己身呆力俗气抛弃，放松腰腿，静心思索，而敛气凝神以听之</a:t>
            </a:r>
            <a:r>
              <a:rPr lang="en-US" altLang="zh-CN" sz="3200" b="0" i="0" dirty="0">
                <a:solidFill>
                  <a:srgbClr val="333333"/>
                </a:solidFill>
                <a:effectLst/>
                <a:latin typeface="arial" panose="020B0604020202020204" pitchFamily="34" charset="0"/>
              </a:rPr>
              <a:t>"</a:t>
            </a:r>
            <a:r>
              <a:rPr lang="zh-CN" altLang="en-US" sz="3200" b="0" i="0" dirty="0">
                <a:solidFill>
                  <a:srgbClr val="333333"/>
                </a:solidFill>
                <a:effectLst/>
                <a:latin typeface="arial" panose="020B0604020202020204" pitchFamily="34" charset="0"/>
              </a:rPr>
              <a:t>。</a:t>
            </a:r>
            <a:endParaRPr lang="en-MY" sz="3200" dirty="0"/>
          </a:p>
        </p:txBody>
      </p:sp>
      <p:sp>
        <p:nvSpPr>
          <p:cNvPr id="4" name="Action Button: Go Back or Previous 3">
            <a:hlinkClick r:id="" action="ppaction://hlinkshowjump?jump=lastslideviewed" highlightClick="1"/>
            <a:extLst>
              <a:ext uri="{FF2B5EF4-FFF2-40B4-BE49-F238E27FC236}">
                <a16:creationId xmlns:a16="http://schemas.microsoft.com/office/drawing/2014/main" xmlns="" id="{DF017CEE-DF29-45B3-BF5E-E261C68EDFCB}"/>
              </a:ext>
            </a:extLst>
          </p:cNvPr>
          <p:cNvSpPr/>
          <p:nvPr/>
        </p:nvSpPr>
        <p:spPr>
          <a:xfrm>
            <a:off x="10283482" y="5287108"/>
            <a:ext cx="1153552" cy="96129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683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DD78CBB3-31D3-4125-8ACF-F500CDBB052F}"/>
              </a:ext>
            </a:extLst>
          </p:cNvPr>
          <p:cNvSpPr>
            <a:spLocks noGrp="1"/>
          </p:cNvSpPr>
          <p:nvPr>
            <p:ph type="title"/>
          </p:nvPr>
        </p:nvSpPr>
        <p:spPr>
          <a:xfrm>
            <a:off x="1143000" y="609600"/>
            <a:ext cx="9875520" cy="1356360"/>
          </a:xfrm>
        </p:spPr>
        <p:txBody>
          <a:bodyPr>
            <a:normAutofit/>
          </a:bodyPr>
          <a:lstStyle/>
          <a:p>
            <a:r>
              <a:rPr lang="zh-CN" altLang="en-US" b="0" i="0" u="sng">
                <a:solidFill>
                  <a:srgbClr val="FFFFFF"/>
                </a:solidFill>
                <a:effectLst/>
                <a:latin typeface="Linux Libertine"/>
              </a:rPr>
              <a:t>历史、演变与沿革</a:t>
            </a:r>
            <a:endParaRPr lang="en-MY" u="sng">
              <a:solidFill>
                <a:srgbClr val="FFFFFF"/>
              </a:solidFill>
            </a:endParaRPr>
          </a:p>
        </p:txBody>
      </p:sp>
      <p:sp useBgFill="1">
        <p:nvSpPr>
          <p:cNvPr id="7"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0F67880A-05D8-4922-8517-1728D412C789}"/>
              </a:ext>
            </a:extLst>
          </p:cNvPr>
          <p:cNvSpPr>
            <a:spLocks noGrp="1"/>
          </p:cNvSpPr>
          <p:nvPr>
            <p:ph idx="1"/>
          </p:nvPr>
        </p:nvSpPr>
        <p:spPr>
          <a:xfrm>
            <a:off x="1143000" y="2852530"/>
            <a:ext cx="9872871" cy="3243469"/>
          </a:xfrm>
        </p:spPr>
        <p:txBody>
          <a:bodyPr>
            <a:normAutofit/>
          </a:bodyPr>
          <a:lstStyle/>
          <a:p>
            <a:r>
              <a:rPr lang="zh-CN" altLang="en-US" sz="3200" b="1" i="0" dirty="0">
                <a:solidFill>
                  <a:schemeClr val="tx1"/>
                </a:solidFill>
                <a:effectLst/>
                <a:latin typeface="SimSun" panose="02010600030101010101" pitchFamily="2" charset="-122"/>
                <a:ea typeface="SimSun" panose="02010600030101010101" pitchFamily="2" charset="-122"/>
              </a:rPr>
              <a:t>太极拳</a:t>
            </a:r>
            <a:r>
              <a:rPr lang="zh-CN" altLang="en-US" sz="3200" b="0" i="0" dirty="0">
                <a:solidFill>
                  <a:schemeClr val="tx1"/>
                </a:solidFill>
                <a:effectLst/>
                <a:latin typeface="SimSun" panose="02010600030101010101" pitchFamily="2" charset="-122"/>
                <a:ea typeface="SimSun" panose="02010600030101010101" pitchFamily="2" charset="-122"/>
              </a:rPr>
              <a:t>一名在明末的</a:t>
            </a:r>
            <a:r>
              <a:rPr lang="zh-CN" altLang="en-US" sz="3200" b="0" i="0" dirty="0">
                <a:solidFill>
                  <a:schemeClr val="tx1"/>
                </a:solidFill>
                <a:effectLst/>
                <a:latin typeface="SimSun" panose="02010600030101010101" pitchFamily="2" charset="-122"/>
                <a:ea typeface="SimSun" panose="02010600030101010101" pitchFamily="2" charset="-122"/>
                <a:hlinkClick r:id="rId2" action="ppaction://hlinksldjump"/>
              </a:rPr>
              <a:t>蒋发</a:t>
            </a:r>
            <a:r>
              <a:rPr lang="zh-CN" altLang="en-US" sz="3200" b="0" i="0" dirty="0">
                <a:solidFill>
                  <a:schemeClr val="tx1"/>
                </a:solidFill>
                <a:effectLst/>
                <a:latin typeface="SimSun" panose="02010600030101010101" pitchFamily="2" charset="-122"/>
                <a:ea typeface="SimSun" panose="02010600030101010101" pitchFamily="2" charset="-122"/>
              </a:rPr>
              <a:t>已经开始使用。</a:t>
            </a:r>
          </a:p>
          <a:p>
            <a:r>
              <a:rPr lang="zh-CN" altLang="en-US" sz="3200" b="0" i="0" u="none" strike="noStrike" dirty="0">
                <a:solidFill>
                  <a:schemeClr val="tx1"/>
                </a:solidFill>
                <a:effectLst/>
                <a:latin typeface="SimSun" panose="02010600030101010101" pitchFamily="2" charset="-122"/>
                <a:ea typeface="SimSun" panose="02010600030101010101" pitchFamily="2" charset="-122"/>
              </a:rPr>
              <a:t>杨露禅</a:t>
            </a:r>
            <a:r>
              <a:rPr lang="zh-CN" altLang="en-US" sz="3200" b="0" i="0" dirty="0">
                <a:solidFill>
                  <a:schemeClr val="tx1"/>
                </a:solidFill>
                <a:effectLst/>
                <a:latin typeface="SimSun" panose="02010600030101010101" pitchFamily="2" charset="-122"/>
                <a:ea typeface="SimSun" panose="02010600030101010101" pitchFamily="2" charset="-122"/>
              </a:rPr>
              <a:t>赴陈家沟师从</a:t>
            </a:r>
            <a:r>
              <a:rPr lang="zh-CN" altLang="en-US" sz="3200" b="0" i="0" u="none" strike="noStrike" dirty="0">
                <a:solidFill>
                  <a:schemeClr val="tx1"/>
                </a:solidFill>
                <a:effectLst/>
                <a:latin typeface="SimSun" panose="02010600030101010101" pitchFamily="2" charset="-122"/>
                <a:ea typeface="SimSun" panose="02010600030101010101" pitchFamily="2" charset="-122"/>
              </a:rPr>
              <a:t>陈长兴</a:t>
            </a:r>
            <a:r>
              <a:rPr lang="zh-CN" altLang="en-US" sz="3200" b="0" i="0" dirty="0">
                <a:solidFill>
                  <a:schemeClr val="tx1"/>
                </a:solidFill>
                <a:effectLst/>
                <a:latin typeface="SimSun" panose="02010600030101010101" pitchFamily="2" charset="-122"/>
                <a:ea typeface="SimSun" panose="02010600030101010101" pitchFamily="2" charset="-122"/>
              </a:rPr>
              <a:t>，后去北京教授拳术，后因王宗岳太极拳论出土而定名太极拳，民国后因和民国时期陈发科先生所演示的拳术差异太大而称</a:t>
            </a:r>
            <a:r>
              <a:rPr lang="zh-CN" altLang="en-US" sz="3200" b="0" i="0" u="none" strike="noStrike" dirty="0">
                <a:solidFill>
                  <a:schemeClr val="tx1"/>
                </a:solidFill>
                <a:effectLst/>
                <a:latin typeface="SimSun" panose="02010600030101010101" pitchFamily="2" charset="-122"/>
                <a:ea typeface="SimSun" panose="02010600030101010101" pitchFamily="2" charset="-122"/>
              </a:rPr>
              <a:t>杨氏太极拳</a:t>
            </a:r>
            <a:r>
              <a:rPr lang="zh-CN" altLang="en-US" sz="3200" b="0" i="0" dirty="0">
                <a:solidFill>
                  <a:schemeClr val="tx1"/>
                </a:solidFill>
                <a:effectLst/>
                <a:latin typeface="SimSun" panose="02010600030101010101" pitchFamily="2" charset="-122"/>
                <a:ea typeface="SimSun" panose="02010600030101010101" pitchFamily="2" charset="-122"/>
              </a:rPr>
              <a:t>，为太极拳的推广做出了巨大的贡献。</a:t>
            </a:r>
          </a:p>
          <a:p>
            <a:endParaRPr lang="en-MY" dirty="0">
              <a:solidFill>
                <a:schemeClr val="tx1"/>
              </a:solidFill>
            </a:endParaRPr>
          </a:p>
        </p:txBody>
      </p:sp>
    </p:spTree>
    <p:extLst>
      <p:ext uri="{BB962C8B-B14F-4D97-AF65-F5344CB8AC3E}">
        <p14:creationId xmlns:p14="http://schemas.microsoft.com/office/powerpoint/2010/main" val="21035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3EB90269-ED61-4644-ABCF-5200DFDE2F5D}"/>
              </a:ext>
            </a:extLst>
          </p:cNvPr>
          <p:cNvSpPr>
            <a:spLocks noGrp="1"/>
          </p:cNvSpPr>
          <p:nvPr>
            <p:ph type="title"/>
          </p:nvPr>
        </p:nvSpPr>
        <p:spPr>
          <a:xfrm>
            <a:off x="1143000" y="609600"/>
            <a:ext cx="9875520" cy="1356360"/>
          </a:xfrm>
        </p:spPr>
        <p:txBody>
          <a:bodyPr>
            <a:normAutofit/>
          </a:bodyPr>
          <a:lstStyle/>
          <a:p>
            <a:r>
              <a:rPr lang="zh-CN" altLang="en-US" u="sng">
                <a:solidFill>
                  <a:srgbClr val="FFFFFF"/>
                </a:solidFill>
              </a:rPr>
              <a:t>起源</a:t>
            </a:r>
            <a:endParaRPr lang="en-MY" u="sng">
              <a:solidFill>
                <a:srgbClr val="FFFFFF"/>
              </a:solidFill>
            </a:endParaRPr>
          </a:p>
        </p:txBody>
      </p:sp>
      <p:sp useBgFill="1">
        <p:nvSpPr>
          <p:cNvPr id="7"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AD410DE0-1BEF-4846-B740-0D440F3D37F8}"/>
              </a:ext>
            </a:extLst>
          </p:cNvPr>
          <p:cNvSpPr>
            <a:spLocks noGrp="1"/>
          </p:cNvSpPr>
          <p:nvPr>
            <p:ph idx="1"/>
          </p:nvPr>
        </p:nvSpPr>
        <p:spPr>
          <a:xfrm>
            <a:off x="1143000" y="2852530"/>
            <a:ext cx="9872871" cy="3243469"/>
          </a:xfrm>
        </p:spPr>
        <p:txBody>
          <a:bodyPr>
            <a:normAutofit/>
          </a:bodyPr>
          <a:lstStyle/>
          <a:p>
            <a:r>
              <a:rPr lang="zh-CN" altLang="en-US" sz="2800" b="0" i="0" dirty="0">
                <a:solidFill>
                  <a:schemeClr val="tx1"/>
                </a:solidFill>
                <a:effectLst/>
                <a:latin typeface="SimSun" panose="02010600030101010101" pitchFamily="2" charset="-122"/>
                <a:ea typeface="SimSun" panose="02010600030101010101" pitchFamily="2" charset="-122"/>
              </a:rPr>
              <a:t>太极拳起初并不叫“太极拳”，而是被称作“十三势”， 太极拳名称的由来被公认始于</a:t>
            </a:r>
            <a:r>
              <a:rPr lang="zh-CN" altLang="en-US" sz="2800" b="0" i="0" u="none" strike="noStrike" dirty="0">
                <a:solidFill>
                  <a:schemeClr val="tx1"/>
                </a:solidFill>
                <a:effectLst/>
                <a:latin typeface="SimSun" panose="02010600030101010101" pitchFamily="2" charset="-122"/>
                <a:ea typeface="SimSun" panose="02010600030101010101" pitchFamily="2" charset="-122"/>
              </a:rPr>
              <a:t>王宗岳</a:t>
            </a:r>
            <a:r>
              <a:rPr lang="zh-CN" altLang="en-US" sz="2800" b="0" i="0" dirty="0">
                <a:solidFill>
                  <a:schemeClr val="tx1"/>
                </a:solidFill>
                <a:effectLst/>
                <a:latin typeface="SimSun" panose="02010600030101010101" pitchFamily="2" charset="-122"/>
                <a:ea typeface="SimSun" panose="02010600030101010101" pitchFamily="2" charset="-122"/>
              </a:rPr>
              <a:t>的</a:t>
            </a:r>
            <a:r>
              <a:rPr lang="en-US" altLang="zh-CN" sz="2800" b="0" i="0" dirty="0">
                <a:solidFill>
                  <a:schemeClr val="tx1"/>
                </a:solidFill>
                <a:effectLst/>
                <a:latin typeface="SimSun" panose="02010600030101010101" pitchFamily="2" charset="-122"/>
                <a:ea typeface="SimSun" panose="02010600030101010101" pitchFamily="2" charset="-122"/>
              </a:rPr>
              <a:t>《</a:t>
            </a:r>
            <a:r>
              <a:rPr lang="zh-CN" altLang="en-US" sz="2800" b="0" i="0" u="none" strike="noStrike" dirty="0">
                <a:solidFill>
                  <a:schemeClr val="tx1"/>
                </a:solidFill>
                <a:effectLst/>
                <a:latin typeface="SimSun" panose="02010600030101010101" pitchFamily="2" charset="-122"/>
                <a:ea typeface="SimSun" panose="02010600030101010101" pitchFamily="2" charset="-122"/>
              </a:rPr>
              <a:t>太极拳论</a:t>
            </a:r>
            <a:r>
              <a:rPr lang="en-US" altLang="zh-CN" sz="2800" b="0" i="0" dirty="0">
                <a:solidFill>
                  <a:schemeClr val="tx1"/>
                </a:solidFill>
                <a:effectLst/>
                <a:latin typeface="SimSun" panose="02010600030101010101" pitchFamily="2" charset="-122"/>
                <a:ea typeface="SimSun" panose="02010600030101010101" pitchFamily="2" charset="-122"/>
              </a:rPr>
              <a:t>》</a:t>
            </a:r>
            <a:r>
              <a:rPr lang="zh-CN" altLang="en-US" sz="2800" b="0" i="0" dirty="0">
                <a:solidFill>
                  <a:schemeClr val="tx1"/>
                </a:solidFill>
                <a:effectLst/>
                <a:latin typeface="SimSun" panose="02010600030101010101" pitchFamily="2" charset="-122"/>
                <a:ea typeface="SimSun" panose="02010600030101010101" pitchFamily="2" charset="-122"/>
              </a:rPr>
              <a:t>。 </a:t>
            </a:r>
            <a:endParaRPr lang="en-MY" altLang="zh-CN" sz="2800" b="0" i="0" dirty="0">
              <a:solidFill>
                <a:schemeClr val="tx1"/>
              </a:solidFill>
              <a:effectLst/>
              <a:latin typeface="SimSun" panose="02010600030101010101" pitchFamily="2" charset="-122"/>
              <a:ea typeface="SimSun" panose="02010600030101010101" pitchFamily="2" charset="-122"/>
            </a:endParaRPr>
          </a:p>
          <a:p>
            <a:r>
              <a:rPr lang="zh-CN" altLang="en-US" sz="2800" b="0" i="0" dirty="0">
                <a:solidFill>
                  <a:schemeClr val="tx1"/>
                </a:solidFill>
                <a:effectLst/>
                <a:latin typeface="SimSun" panose="02010600030101010101" pitchFamily="2" charset="-122"/>
                <a:ea typeface="SimSun" panose="02010600030101010101" pitchFamily="2" charset="-122"/>
              </a:rPr>
              <a:t>近代太极拳源流是由</a:t>
            </a:r>
            <a:r>
              <a:rPr lang="zh-CN" altLang="en-US" sz="2800" b="0" i="0" u="none" strike="noStrike" dirty="0">
                <a:solidFill>
                  <a:schemeClr val="tx1"/>
                </a:solidFill>
                <a:effectLst/>
                <a:latin typeface="SimSun" panose="02010600030101010101" pitchFamily="2" charset="-122"/>
                <a:ea typeface="SimSun" panose="02010600030101010101" pitchFamily="2" charset="-122"/>
              </a:rPr>
              <a:t>王宗岳</a:t>
            </a:r>
            <a:r>
              <a:rPr lang="zh-CN" altLang="en-US" sz="2800" b="0" i="0" dirty="0">
                <a:solidFill>
                  <a:schemeClr val="tx1"/>
                </a:solidFill>
                <a:effectLst/>
                <a:latin typeface="SimSun" panose="02010600030101010101" pitchFamily="2" charset="-122"/>
                <a:ea typeface="SimSun" panose="02010600030101010101" pitchFamily="2" charset="-122"/>
              </a:rPr>
              <a:t>传</a:t>
            </a:r>
            <a:r>
              <a:rPr lang="zh-CN" altLang="en-US" sz="2800" b="0" i="0" u="none" strike="noStrike" dirty="0">
                <a:solidFill>
                  <a:schemeClr val="tx1"/>
                </a:solidFill>
                <a:effectLst/>
                <a:latin typeface="SimSun" panose="02010600030101010101" pitchFamily="2" charset="-122"/>
                <a:ea typeface="SimSun" panose="02010600030101010101" pitchFamily="2" charset="-122"/>
              </a:rPr>
              <a:t>蒋发</a:t>
            </a:r>
            <a:r>
              <a:rPr lang="zh-CN" altLang="en-US" sz="2800" b="0" i="0" dirty="0">
                <a:solidFill>
                  <a:schemeClr val="tx1"/>
                </a:solidFill>
                <a:effectLst/>
                <a:latin typeface="SimSun" panose="02010600030101010101" pitchFamily="2" charset="-122"/>
                <a:ea typeface="SimSun" panose="02010600030101010101" pitchFamily="2" charset="-122"/>
              </a:rPr>
              <a:t>，而连续继承下来的。</a:t>
            </a:r>
            <a:r>
              <a:rPr lang="zh-CN" altLang="en-US" sz="2800" b="0" i="0" u="none" strike="noStrike" dirty="0">
                <a:solidFill>
                  <a:schemeClr val="tx1"/>
                </a:solidFill>
                <a:effectLst/>
                <a:latin typeface="SimSun" panose="02010600030101010101" pitchFamily="2" charset="-122"/>
                <a:ea typeface="SimSun" panose="02010600030101010101" pitchFamily="2" charset="-122"/>
              </a:rPr>
              <a:t>蒋发</a:t>
            </a:r>
            <a:r>
              <a:rPr lang="zh-CN" altLang="en-US" sz="2800" b="0" i="0" dirty="0">
                <a:solidFill>
                  <a:schemeClr val="tx1"/>
                </a:solidFill>
                <a:effectLst/>
                <a:latin typeface="SimSun" panose="02010600030101010101" pitchFamily="2" charset="-122"/>
                <a:ea typeface="SimSun" panose="02010600030101010101" pitchFamily="2" charset="-122"/>
              </a:rPr>
              <a:t>传给温县陈家沟的</a:t>
            </a:r>
            <a:r>
              <a:rPr lang="zh-CN" altLang="en-US" sz="2800" b="0" i="0" u="none" strike="noStrike" dirty="0">
                <a:solidFill>
                  <a:schemeClr val="tx1"/>
                </a:solidFill>
                <a:effectLst/>
                <a:latin typeface="SimSun" panose="02010600030101010101" pitchFamily="2" charset="-122"/>
                <a:ea typeface="SimSun" panose="02010600030101010101" pitchFamily="2" charset="-122"/>
              </a:rPr>
              <a:t>陈长兴</a:t>
            </a:r>
            <a:r>
              <a:rPr lang="zh-CN" altLang="en-US" sz="2800" b="0" i="0" dirty="0">
                <a:solidFill>
                  <a:schemeClr val="tx1"/>
                </a:solidFill>
                <a:effectLst/>
                <a:latin typeface="SimSun" panose="02010600030101010101" pitchFamily="2" charset="-122"/>
                <a:ea typeface="SimSun" panose="02010600030101010101" pitchFamily="2" charset="-122"/>
              </a:rPr>
              <a:t>及赵堡镇的邢喜怀，</a:t>
            </a:r>
            <a:r>
              <a:rPr lang="zh-CN" altLang="en-US" sz="2800" b="0" i="0" u="none" strike="noStrike" dirty="0">
                <a:solidFill>
                  <a:schemeClr val="tx1"/>
                </a:solidFill>
                <a:effectLst/>
                <a:latin typeface="SimSun" panose="02010600030101010101" pitchFamily="2" charset="-122"/>
                <a:ea typeface="SimSun" panose="02010600030101010101" pitchFamily="2" charset="-122"/>
              </a:rPr>
              <a:t>陈长兴</a:t>
            </a:r>
            <a:r>
              <a:rPr lang="zh-CN" altLang="en-US" sz="2800" b="0" i="0" dirty="0">
                <a:solidFill>
                  <a:schemeClr val="tx1"/>
                </a:solidFill>
                <a:effectLst/>
                <a:latin typeface="SimSun" panose="02010600030101010101" pitchFamily="2" charset="-122"/>
                <a:ea typeface="SimSun" panose="02010600030101010101" pitchFamily="2" charset="-122"/>
              </a:rPr>
              <a:t>传</a:t>
            </a:r>
            <a:r>
              <a:rPr lang="zh-CN" altLang="en-US" sz="2800" b="0" i="0" u="none" strike="noStrike" dirty="0">
                <a:solidFill>
                  <a:schemeClr val="tx1"/>
                </a:solidFill>
                <a:effectLst/>
                <a:latin typeface="SimSun" panose="02010600030101010101" pitchFamily="2" charset="-122"/>
                <a:ea typeface="SimSun" panose="02010600030101010101" pitchFamily="2" charset="-122"/>
              </a:rPr>
              <a:t>杨禄禅</a:t>
            </a:r>
            <a:r>
              <a:rPr lang="zh-CN" altLang="en-US" sz="2800" b="0" i="0" dirty="0">
                <a:solidFill>
                  <a:schemeClr val="tx1"/>
                </a:solidFill>
                <a:effectLst/>
                <a:latin typeface="SimSun" panose="02010600030101010101" pitchFamily="2" charset="-122"/>
                <a:ea typeface="SimSun" panose="02010600030101010101" pitchFamily="2" charset="-122"/>
              </a:rPr>
              <a:t>，此后发展为陈、杨、吴、武、李、孙、赵堡架及国家套路等太极流派</a:t>
            </a:r>
            <a:r>
              <a:rPr lang="zh-CN" altLang="en-US" sz="2800" b="0" i="0" dirty="0">
                <a:solidFill>
                  <a:schemeClr val="tx1"/>
                </a:solidFill>
                <a:effectLst/>
                <a:latin typeface="Arial" panose="020B0604020202020204" pitchFamily="34" charset="0"/>
              </a:rPr>
              <a:t>。</a:t>
            </a:r>
            <a:endParaRPr lang="en-MY" sz="2800" dirty="0">
              <a:solidFill>
                <a:schemeClr val="tx1"/>
              </a:solidFill>
            </a:endParaRPr>
          </a:p>
        </p:txBody>
      </p:sp>
    </p:spTree>
    <p:extLst>
      <p:ext uri="{BB962C8B-B14F-4D97-AF65-F5344CB8AC3E}">
        <p14:creationId xmlns:p14="http://schemas.microsoft.com/office/powerpoint/2010/main" val="201494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2ABFC4D-3B5A-41D8-9396-9C3507DD809A}"/>
              </a:ext>
            </a:extLst>
          </p:cNvPr>
          <p:cNvSpPr>
            <a:spLocks noGrp="1"/>
          </p:cNvSpPr>
          <p:nvPr>
            <p:ph type="title"/>
          </p:nvPr>
        </p:nvSpPr>
        <p:spPr>
          <a:xfrm>
            <a:off x="1143000" y="609600"/>
            <a:ext cx="9875520" cy="1356360"/>
          </a:xfrm>
        </p:spPr>
        <p:txBody>
          <a:bodyPr>
            <a:normAutofit/>
          </a:bodyPr>
          <a:lstStyle/>
          <a:p>
            <a:r>
              <a:rPr lang="zh-CN" altLang="en-US" u="sng">
                <a:solidFill>
                  <a:srgbClr val="FFFFFF"/>
                </a:solidFill>
              </a:rPr>
              <a:t>起源</a:t>
            </a:r>
            <a:endParaRPr lang="en-MY" u="sng">
              <a:solidFill>
                <a:srgbClr val="FFFFFF"/>
              </a:solidFill>
            </a:endParaRPr>
          </a:p>
        </p:txBody>
      </p:sp>
      <p:sp useBgFill="1">
        <p:nvSpPr>
          <p:cNvPr id="18" name="Rectangle 17">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xmlns="" id="{222F340B-5524-47D7-834E-61F9FCF2B8F8}"/>
              </a:ext>
            </a:extLst>
          </p:cNvPr>
          <p:cNvSpPr>
            <a:spLocks noGrp="1"/>
          </p:cNvSpPr>
          <p:nvPr>
            <p:ph idx="1"/>
          </p:nvPr>
        </p:nvSpPr>
        <p:spPr>
          <a:xfrm>
            <a:off x="1143000" y="2852530"/>
            <a:ext cx="9872871" cy="3243469"/>
          </a:xfrm>
        </p:spPr>
        <p:txBody>
          <a:bodyPr>
            <a:normAutofit fontScale="92500"/>
          </a:bodyPr>
          <a:lstStyle/>
          <a:p>
            <a:r>
              <a:rPr lang="zh-CN" altLang="en-US" sz="2600" b="0" i="0" u="none" strike="noStrike" dirty="0">
                <a:solidFill>
                  <a:schemeClr val="tx1"/>
                </a:solidFill>
                <a:effectLst/>
                <a:latin typeface="SimSun" panose="02010600030101010101" pitchFamily="2" charset="-122"/>
                <a:ea typeface="SimSun" panose="02010600030101010101" pitchFamily="2" charset="-122"/>
              </a:rPr>
              <a:t>中国武术</a:t>
            </a:r>
            <a:r>
              <a:rPr lang="zh-CN" altLang="en-US" sz="2600" b="0" i="0" dirty="0">
                <a:solidFill>
                  <a:schemeClr val="tx1"/>
                </a:solidFill>
                <a:effectLst/>
                <a:latin typeface="SimSun" panose="02010600030101010101" pitchFamily="2" charset="-122"/>
                <a:ea typeface="SimSun" panose="02010600030101010101" pitchFamily="2" charset="-122"/>
              </a:rPr>
              <a:t>的早期发展多半缺乏文字记载，仅能靠师徒口耳相传。而古时的武林人士现和今的武术界大多十分重视武德，并首重“尊师重道”，绝不可“欺师灭祖”，故于传承武艺时，必先向弟子说明其师承之源流，代代相传，即使日后另立门户</a:t>
            </a:r>
            <a:r>
              <a:rPr lang="en-US" altLang="zh-CN" sz="2600" b="0" i="0" dirty="0">
                <a:solidFill>
                  <a:schemeClr val="tx1"/>
                </a:solidFill>
                <a:effectLst/>
                <a:latin typeface="SimSun" panose="02010600030101010101" pitchFamily="2" charset="-122"/>
                <a:ea typeface="SimSun" panose="02010600030101010101" pitchFamily="2" charset="-122"/>
              </a:rPr>
              <a:t>/</a:t>
            </a:r>
            <a:r>
              <a:rPr lang="zh-CN" altLang="en-US" sz="2600" b="0" i="0" dirty="0">
                <a:solidFill>
                  <a:schemeClr val="tx1"/>
                </a:solidFill>
                <a:effectLst/>
                <a:latin typeface="SimSun" panose="02010600030101010101" pitchFamily="2" charset="-122"/>
                <a:ea typeface="SimSun" panose="02010600030101010101" pitchFamily="2" charset="-122"/>
              </a:rPr>
              <a:t>门派，亦不可忘本 </a:t>
            </a:r>
            <a:r>
              <a:rPr lang="en-US" altLang="zh-CN" sz="2600" b="0" i="0" dirty="0">
                <a:solidFill>
                  <a:schemeClr val="tx1"/>
                </a:solidFill>
                <a:effectLst/>
                <a:latin typeface="SimSun" panose="02010600030101010101" pitchFamily="2" charset="-122"/>
                <a:ea typeface="SimSun" panose="02010600030101010101" pitchFamily="2" charset="-122"/>
              </a:rPr>
              <a:t>(</a:t>
            </a:r>
            <a:r>
              <a:rPr lang="zh-CN" altLang="en-US" sz="2600" b="0" i="0" dirty="0">
                <a:solidFill>
                  <a:schemeClr val="tx1"/>
                </a:solidFill>
                <a:effectLst/>
                <a:latin typeface="SimSun" panose="02010600030101010101" pitchFamily="2" charset="-122"/>
                <a:ea typeface="SimSun" panose="02010600030101010101" pitchFamily="2" charset="-122"/>
              </a:rPr>
              <a:t>祖师源流</a:t>
            </a:r>
            <a:r>
              <a:rPr lang="en-US" altLang="zh-CN" sz="2600" b="0" i="0" dirty="0">
                <a:solidFill>
                  <a:schemeClr val="tx1"/>
                </a:solidFill>
                <a:effectLst/>
                <a:latin typeface="SimSun" panose="02010600030101010101" pitchFamily="2" charset="-122"/>
                <a:ea typeface="SimSun" panose="02010600030101010101" pitchFamily="2" charset="-122"/>
              </a:rPr>
              <a:t>)</a:t>
            </a:r>
            <a:r>
              <a:rPr lang="zh-CN" altLang="en-US" sz="2600" b="0" i="0" dirty="0">
                <a:solidFill>
                  <a:schemeClr val="tx1"/>
                </a:solidFill>
                <a:effectLst/>
                <a:latin typeface="SimSun" panose="02010600030101010101" pitchFamily="2" charset="-122"/>
                <a:ea typeface="SimSun" panose="02010600030101010101" pitchFamily="2" charset="-122"/>
              </a:rPr>
              <a:t>。</a:t>
            </a:r>
          </a:p>
          <a:p>
            <a:r>
              <a:rPr lang="zh-CN" altLang="en-US" sz="2600" b="0" i="0" u="none" strike="noStrike" dirty="0">
                <a:solidFill>
                  <a:schemeClr val="tx1"/>
                </a:solidFill>
                <a:effectLst/>
                <a:latin typeface="SimSun" panose="02010600030101010101" pitchFamily="2" charset="-122"/>
                <a:ea typeface="SimSun" panose="02010600030101010101" pitchFamily="2" charset="-122"/>
              </a:rPr>
              <a:t>杨家太极拳</a:t>
            </a:r>
            <a:r>
              <a:rPr lang="zh-CN" altLang="en-US" sz="2600" b="0" i="0" dirty="0">
                <a:solidFill>
                  <a:schemeClr val="tx1"/>
                </a:solidFill>
                <a:effectLst/>
                <a:latin typeface="SimSun" panose="02010600030101010101" pitchFamily="2" charset="-122"/>
                <a:ea typeface="SimSun" panose="02010600030101010101" pitchFamily="2" charset="-122"/>
              </a:rPr>
              <a:t>继而再发展出其他各个</a:t>
            </a:r>
            <a:r>
              <a:rPr lang="zh-CN" altLang="en-US" sz="2600" b="0" i="0" u="none" strike="noStrike" dirty="0">
                <a:solidFill>
                  <a:schemeClr val="tx1"/>
                </a:solidFill>
                <a:effectLst/>
                <a:latin typeface="SimSun" panose="02010600030101010101" pitchFamily="2" charset="-122"/>
                <a:ea typeface="SimSun" panose="02010600030101010101" pitchFamily="2" charset="-122"/>
              </a:rPr>
              <a:t>太极拳</a:t>
            </a:r>
            <a:r>
              <a:rPr lang="zh-CN" altLang="en-US" sz="2600" b="0" i="0" dirty="0">
                <a:solidFill>
                  <a:schemeClr val="tx1"/>
                </a:solidFill>
                <a:effectLst/>
                <a:latin typeface="SimSun" panose="02010600030101010101" pitchFamily="2" charset="-122"/>
                <a:ea typeface="SimSun" panose="02010600030101010101" pitchFamily="2" charset="-122"/>
              </a:rPr>
              <a:t>门派。现今广为流传的部分太极拳门派，如杨家、吴家、李家等都有源自</a:t>
            </a:r>
            <a:r>
              <a:rPr lang="zh-CN" altLang="en-US" sz="2600" b="0" i="0" u="none" strike="noStrike" dirty="0">
                <a:solidFill>
                  <a:schemeClr val="tx1"/>
                </a:solidFill>
                <a:effectLst/>
                <a:latin typeface="SimSun" panose="02010600030101010101" pitchFamily="2" charset="-122"/>
                <a:ea typeface="SimSun" panose="02010600030101010101" pitchFamily="2" charset="-122"/>
              </a:rPr>
              <a:t>武当张三丰</a:t>
            </a:r>
            <a:r>
              <a:rPr lang="zh-CN" altLang="en-US" sz="2600" b="0" i="0" dirty="0">
                <a:solidFill>
                  <a:schemeClr val="tx1"/>
                </a:solidFill>
                <a:effectLst/>
                <a:latin typeface="SimSun" panose="02010600030101010101" pitchFamily="2" charset="-122"/>
                <a:ea typeface="SimSun" panose="02010600030101010101" pitchFamily="2" charset="-122"/>
              </a:rPr>
              <a:t>之说法。</a:t>
            </a:r>
          </a:p>
          <a:p>
            <a:r>
              <a:rPr lang="zh-CN" altLang="en-US" sz="2600" b="0" i="0" dirty="0">
                <a:solidFill>
                  <a:schemeClr val="tx1"/>
                </a:solidFill>
                <a:effectLst/>
                <a:latin typeface="SimSun" panose="02010600030101010101" pitchFamily="2" charset="-122"/>
                <a:ea typeface="SimSun" panose="02010600030101010101" pitchFamily="2" charset="-122"/>
              </a:rPr>
              <a:t>现今“香港杨式太极拳总会”网页的“太极源流”中的“宗师受业”一段说明了</a:t>
            </a:r>
            <a:r>
              <a:rPr lang="zh-CN" altLang="en-US" sz="2600" b="0" i="0" u="none" strike="noStrike" dirty="0">
                <a:solidFill>
                  <a:schemeClr val="tx1"/>
                </a:solidFill>
                <a:effectLst/>
                <a:latin typeface="SimSun" panose="02010600030101010101" pitchFamily="2" charset="-122"/>
                <a:ea typeface="SimSun" panose="02010600030101010101" pitchFamily="2" charset="-122"/>
              </a:rPr>
              <a:t>杨家太极拳</a:t>
            </a:r>
            <a:r>
              <a:rPr lang="zh-CN" altLang="en-US" sz="2600" b="0" i="0" dirty="0">
                <a:solidFill>
                  <a:schemeClr val="tx1"/>
                </a:solidFill>
                <a:effectLst/>
                <a:latin typeface="SimSun" panose="02010600030101010101" pitchFamily="2" charset="-122"/>
                <a:ea typeface="SimSun" panose="02010600030101010101" pitchFamily="2" charset="-122"/>
              </a:rPr>
              <a:t>之传承源自</a:t>
            </a:r>
            <a:r>
              <a:rPr lang="zh-CN" altLang="en-US" sz="2600" b="0" i="0" u="none" strike="noStrike" dirty="0">
                <a:solidFill>
                  <a:schemeClr val="tx1"/>
                </a:solidFill>
                <a:effectLst/>
                <a:latin typeface="SimSun" panose="02010600030101010101" pitchFamily="2" charset="-122"/>
                <a:ea typeface="SimSun" panose="02010600030101010101" pitchFamily="2" charset="-122"/>
              </a:rPr>
              <a:t>武当张三丰</a:t>
            </a:r>
            <a:r>
              <a:rPr lang="zh-CN" altLang="en-US" sz="2600" b="0" i="0" dirty="0">
                <a:solidFill>
                  <a:schemeClr val="tx1"/>
                </a:solidFill>
                <a:effectLst/>
                <a:latin typeface="SimSun" panose="02010600030101010101" pitchFamily="2" charset="-122"/>
                <a:ea typeface="SimSun" panose="02010600030101010101" pitchFamily="2" charset="-122"/>
              </a:rPr>
              <a:t>。</a:t>
            </a:r>
          </a:p>
          <a:p>
            <a:endParaRPr lang="en-MY" dirty="0">
              <a:solidFill>
                <a:schemeClr val="tx1"/>
              </a:solidFill>
            </a:endParaRPr>
          </a:p>
        </p:txBody>
      </p:sp>
    </p:spTree>
    <p:extLst>
      <p:ext uri="{BB962C8B-B14F-4D97-AF65-F5344CB8AC3E}">
        <p14:creationId xmlns:p14="http://schemas.microsoft.com/office/powerpoint/2010/main" val="3729591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套路架势</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1143000" y="2852530"/>
            <a:ext cx="9872871" cy="3243469"/>
          </a:xfrm>
        </p:spPr>
        <p:txBody>
          <a:bodyPr>
            <a:normAutofit/>
          </a:bodyPr>
          <a:lstStyle/>
          <a:p>
            <a:r>
              <a:rPr lang="zh-CN" altLang="en-US" sz="2800" b="0" i="0" dirty="0">
                <a:solidFill>
                  <a:srgbClr val="202122"/>
                </a:solidFill>
                <a:effectLst/>
                <a:latin typeface="Arial" panose="020B0604020202020204" pitchFamily="34" charset="0"/>
              </a:rPr>
              <a:t>主要流行套路有陈式和杨氏。陈氏太极习练难度较大，套路中有发力的动作，并有易经太极拳理专注。 </a:t>
            </a:r>
            <a:endParaRPr lang="en-MY" altLang="zh-CN" sz="2800" b="0" i="0" dirty="0">
              <a:solidFill>
                <a:srgbClr val="202122"/>
              </a:solidFill>
              <a:effectLst/>
              <a:latin typeface="Arial" panose="020B0604020202020204" pitchFamily="34" charset="0"/>
            </a:endParaRPr>
          </a:p>
          <a:p>
            <a:r>
              <a:rPr lang="zh-CN" altLang="en-US" sz="2800" b="0" i="0" dirty="0">
                <a:solidFill>
                  <a:srgbClr val="202122"/>
                </a:solidFill>
                <a:effectLst/>
                <a:latin typeface="Arial" panose="020B0604020202020204" pitchFamily="34" charset="0"/>
              </a:rPr>
              <a:t>杨式太极流传最广的杨澄甫传下来的杨式太极拳，由基础健身护体向上堆叠功力、可随个人喜好循阶而上，尽性立命为宗旨。</a:t>
            </a:r>
            <a:endParaRPr lang="en-MY" sz="2800" dirty="0">
              <a:solidFill>
                <a:schemeClr val="tx1"/>
              </a:solidFill>
            </a:endParaRPr>
          </a:p>
        </p:txBody>
      </p:sp>
    </p:spTree>
    <p:extLst>
      <p:ext uri="{BB962C8B-B14F-4D97-AF65-F5344CB8AC3E}">
        <p14:creationId xmlns:p14="http://schemas.microsoft.com/office/powerpoint/2010/main" val="37410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套路架势</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1143000" y="2852530"/>
            <a:ext cx="9872871" cy="3243469"/>
          </a:xfrm>
        </p:spPr>
        <p:txBody>
          <a:bodyPr>
            <a:normAutofit/>
          </a:bodyPr>
          <a:lstStyle/>
          <a:p>
            <a:pPr algn="l"/>
            <a:r>
              <a:rPr lang="zh-CN" altLang="en-US" sz="3200" b="1" i="0" dirty="0">
                <a:solidFill>
                  <a:srgbClr val="000000"/>
                </a:solidFill>
                <a:effectLst/>
                <a:latin typeface="Arial" panose="020B0604020202020204" pitchFamily="34" charset="0"/>
              </a:rPr>
              <a:t>基本十三势</a:t>
            </a:r>
          </a:p>
          <a:p>
            <a:pPr marL="742950" lvl="1" indent="-285750" algn="l">
              <a:buFont typeface="Arial" panose="020B0604020202020204" pitchFamily="34" charset="0"/>
              <a:buChar char="•"/>
            </a:pPr>
            <a:r>
              <a:rPr lang="zh-CN" altLang="en-US" sz="3200" b="0" i="0" u="none" strike="noStrike" dirty="0">
                <a:solidFill>
                  <a:srgbClr val="A55858"/>
                </a:solidFill>
                <a:effectLst/>
                <a:latin typeface="Arial" panose="020B0604020202020204" pitchFamily="34" charset="0"/>
              </a:rPr>
              <a:t>四正</a:t>
            </a:r>
            <a:r>
              <a:rPr lang="zh-CN" altLang="en-US" sz="3200" b="0" i="0" dirty="0">
                <a:solidFill>
                  <a:srgbClr val="202122"/>
                </a:solidFill>
                <a:effectLst/>
                <a:latin typeface="Arial" panose="020B0604020202020204" pitchFamily="34" charset="0"/>
              </a:rPr>
              <a:t>：掤、捋、挤、按。</a:t>
            </a:r>
          </a:p>
          <a:p>
            <a:pPr marL="742950" lvl="1" indent="-285750" algn="l">
              <a:buFont typeface="Arial" panose="020B0604020202020204" pitchFamily="34" charset="0"/>
              <a:buChar char="•"/>
            </a:pPr>
            <a:r>
              <a:rPr lang="zh-CN" altLang="en-US" sz="3200" b="0" i="0" u="none" strike="noStrike" dirty="0">
                <a:solidFill>
                  <a:srgbClr val="A55858"/>
                </a:solidFill>
                <a:effectLst/>
                <a:latin typeface="Arial" panose="020B0604020202020204" pitchFamily="34" charset="0"/>
              </a:rPr>
              <a:t>四隅</a:t>
            </a:r>
            <a:r>
              <a:rPr lang="zh-CN" altLang="en-US" sz="3200" b="0" i="0" dirty="0">
                <a:solidFill>
                  <a:srgbClr val="202122"/>
                </a:solidFill>
                <a:effectLst/>
                <a:latin typeface="Arial" panose="020B0604020202020204" pitchFamily="34" charset="0"/>
              </a:rPr>
              <a:t>：采、挒、肘、靠。</a:t>
            </a:r>
          </a:p>
          <a:p>
            <a:pPr marL="742950" lvl="1" indent="-285750" algn="l">
              <a:buFont typeface="Arial" panose="020B0604020202020204" pitchFamily="34" charset="0"/>
              <a:buChar char="•"/>
            </a:pPr>
            <a:r>
              <a:rPr lang="zh-CN" altLang="en-US" sz="3200" b="0" i="0" u="none" strike="noStrike" dirty="0">
                <a:solidFill>
                  <a:srgbClr val="A55858"/>
                </a:solidFill>
                <a:effectLst/>
                <a:latin typeface="Arial" panose="020B0604020202020204" pitchFamily="34" charset="0"/>
              </a:rPr>
              <a:t>五步</a:t>
            </a:r>
            <a:r>
              <a:rPr lang="zh-CN" altLang="en-US" sz="3200" b="0" i="0" dirty="0">
                <a:solidFill>
                  <a:srgbClr val="202122"/>
                </a:solidFill>
                <a:effectLst/>
                <a:latin typeface="Arial" panose="020B0604020202020204" pitchFamily="34" charset="0"/>
              </a:rPr>
              <a:t>：进、退、顾、盼、定。</a:t>
            </a:r>
          </a:p>
        </p:txBody>
      </p:sp>
    </p:spTree>
    <p:extLst>
      <p:ext uri="{BB962C8B-B14F-4D97-AF65-F5344CB8AC3E}">
        <p14:creationId xmlns:p14="http://schemas.microsoft.com/office/powerpoint/2010/main" val="184497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练习与实战</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pPr algn="l"/>
            <a:r>
              <a:rPr lang="zh-CN" altLang="en-US" sz="2400" b="0" i="0" dirty="0">
                <a:solidFill>
                  <a:srgbClr val="202122"/>
                </a:solidFill>
                <a:effectLst/>
                <a:latin typeface="Arial" panose="020B0604020202020204" pitchFamily="34" charset="0"/>
              </a:rPr>
              <a:t>原</a:t>
            </a:r>
            <a:r>
              <a:rPr lang="zh-CN" altLang="en-US" sz="2400" b="0" i="0" u="none" strike="noStrike" dirty="0">
                <a:solidFill>
                  <a:srgbClr val="0B0080"/>
                </a:solidFill>
                <a:effectLst/>
                <a:latin typeface="Arial" panose="020B0604020202020204" pitchFamily="34" charset="0"/>
              </a:rPr>
              <a:t>道教</a:t>
            </a:r>
            <a:r>
              <a:rPr lang="zh-CN" altLang="en-US" sz="2400" b="0" i="0" dirty="0">
                <a:solidFill>
                  <a:srgbClr val="202122"/>
                </a:solidFill>
                <a:effectLst/>
                <a:latin typeface="Arial" panose="020B0604020202020204" pitchFamily="34" charset="0"/>
              </a:rPr>
              <a:t>太极功夫自卫为主，后发制人，借力打力。慢</a:t>
            </a:r>
            <a:r>
              <a:rPr lang="en-US" altLang="zh-CN" sz="2400" b="0" i="0" dirty="0">
                <a:solidFill>
                  <a:srgbClr val="202122"/>
                </a:solidFill>
                <a:effectLst/>
                <a:latin typeface="Arial" panose="020B0604020202020204" pitchFamily="34" charset="0"/>
              </a:rPr>
              <a:t>﹑</a:t>
            </a:r>
            <a:r>
              <a:rPr lang="zh-CN" altLang="en-US" sz="2400" b="0" i="0" dirty="0">
                <a:solidFill>
                  <a:srgbClr val="202122"/>
                </a:solidFill>
                <a:effectLst/>
                <a:latin typeface="Arial" panose="020B0604020202020204" pitchFamily="34" charset="0"/>
              </a:rPr>
              <a:t>圆</a:t>
            </a:r>
            <a:r>
              <a:rPr lang="en-US" altLang="zh-CN" sz="2400" b="0" i="0" dirty="0">
                <a:solidFill>
                  <a:srgbClr val="202122"/>
                </a:solidFill>
                <a:effectLst/>
                <a:latin typeface="Arial" panose="020B0604020202020204" pitchFamily="34" charset="0"/>
              </a:rPr>
              <a:t>﹑</a:t>
            </a:r>
            <a:r>
              <a:rPr lang="zh-CN" altLang="en-US" sz="2400" b="0" i="0" dirty="0">
                <a:solidFill>
                  <a:srgbClr val="202122"/>
                </a:solidFill>
                <a:effectLst/>
                <a:latin typeface="Arial" panose="020B0604020202020204" pitchFamily="34" charset="0"/>
              </a:rPr>
              <a:t>柔之中内含“气”</a:t>
            </a:r>
            <a:r>
              <a:rPr lang="en-US" altLang="zh-CN" sz="2400" b="0" i="0" dirty="0">
                <a:solidFill>
                  <a:srgbClr val="202122"/>
                </a:solidFill>
                <a:effectLst/>
                <a:latin typeface="Arial" panose="020B0604020202020204" pitchFamily="34" charset="0"/>
              </a:rPr>
              <a:t>﹑“</a:t>
            </a:r>
            <a:r>
              <a:rPr lang="zh-CN" altLang="en-US" sz="2400" b="0" i="0" dirty="0">
                <a:solidFill>
                  <a:srgbClr val="202122"/>
                </a:solidFill>
                <a:effectLst/>
                <a:latin typeface="Arial" panose="020B0604020202020204" pitchFamily="34" charset="0"/>
              </a:rPr>
              <a:t>劲”。柔中带刚。 太极功以松功主导一切，整劲贯串发化，旁观者描述只及外观及该人个人太极层级。 </a:t>
            </a:r>
            <a:endParaRPr lang="en-MY" altLang="zh-CN" sz="2400" b="0" i="0" dirty="0">
              <a:solidFill>
                <a:srgbClr val="202122"/>
              </a:solidFill>
              <a:effectLst/>
              <a:latin typeface="Arial" panose="020B0604020202020204" pitchFamily="34" charset="0"/>
            </a:endParaRPr>
          </a:p>
          <a:p>
            <a:pPr algn="l"/>
            <a:r>
              <a:rPr lang="zh-CN" altLang="en-US" sz="2400" b="0" i="0" dirty="0">
                <a:solidFill>
                  <a:srgbClr val="202122"/>
                </a:solidFill>
                <a:effectLst/>
                <a:latin typeface="Arial" panose="020B0604020202020204" pitchFamily="34" charset="0"/>
              </a:rPr>
              <a:t>太极拳行拳练功时讲究松沉圆活，</a:t>
            </a:r>
            <a:r>
              <a:rPr lang="zh-CN" altLang="en-US" sz="2400" b="0" i="0" dirty="0">
                <a:solidFill>
                  <a:srgbClr val="202122"/>
                </a:solidFill>
                <a:effectLst/>
                <a:latin typeface="Arial" panose="020B0604020202020204" pitchFamily="34" charset="0"/>
                <a:hlinkClick r:id="rId3" action="ppaction://hlinksldjump"/>
              </a:rPr>
              <a:t>势势存心揆用意， 意气君来骨肉臣</a:t>
            </a:r>
            <a:r>
              <a:rPr lang="zh-CN" altLang="en-US" sz="2400" b="0" i="0" dirty="0">
                <a:solidFill>
                  <a:srgbClr val="202122"/>
                </a:solidFill>
                <a:effectLst/>
                <a:latin typeface="Arial" panose="020B0604020202020204" pitchFamily="34" charset="0"/>
              </a:rPr>
              <a:t>。 用于实战如何展现特点，主要后发制人，注重观察了解对手（听劲），通过引导而不是抵抗对手的发力，和改变占位来使对手的进攻落空，同时让对手暴露弱点，然后自身蓄力和发力进行反击。</a:t>
            </a:r>
          </a:p>
          <a:p>
            <a:pPr algn="l"/>
            <a:r>
              <a:rPr lang="zh-CN" altLang="en-US" sz="2400" b="0" i="0" dirty="0">
                <a:solidFill>
                  <a:srgbClr val="202122"/>
                </a:solidFill>
                <a:effectLst/>
                <a:latin typeface="Arial" panose="020B0604020202020204" pitchFamily="34" charset="0"/>
              </a:rPr>
              <a:t>听劲的基础建立在</a:t>
            </a:r>
            <a:r>
              <a:rPr lang="zh-CN" altLang="en-US" sz="2400" b="0" i="0" dirty="0">
                <a:solidFill>
                  <a:srgbClr val="202122"/>
                </a:solidFill>
                <a:effectLst/>
                <a:latin typeface="Arial" panose="020B0604020202020204" pitchFamily="34" charset="0"/>
                <a:hlinkClick r:id="rId4" action="ppaction://hlinksldjump"/>
              </a:rPr>
              <a:t>掤劲</a:t>
            </a:r>
            <a:r>
              <a:rPr lang="zh-CN" altLang="en-US" sz="2400" b="0" i="0" dirty="0">
                <a:solidFill>
                  <a:srgbClr val="202122"/>
                </a:solidFill>
                <a:effectLst/>
                <a:latin typeface="Arial" panose="020B0604020202020204" pitchFamily="34" charset="0"/>
              </a:rPr>
              <a:t>上，没有掤劲，</a:t>
            </a:r>
            <a:r>
              <a:rPr lang="zh-CN" altLang="en-US" sz="2400" b="0" i="0" dirty="0">
                <a:solidFill>
                  <a:srgbClr val="202122"/>
                </a:solidFill>
                <a:effectLst/>
                <a:latin typeface="Arial" panose="020B0604020202020204" pitchFamily="34" charset="0"/>
                <a:hlinkClick r:id="rId5" action="ppaction://hlinksldjump"/>
              </a:rPr>
              <a:t>听劲</a:t>
            </a:r>
            <a:r>
              <a:rPr lang="zh-CN" altLang="en-US" sz="2400" b="0" i="0" dirty="0">
                <a:solidFill>
                  <a:srgbClr val="202122"/>
                </a:solidFill>
                <a:effectLst/>
                <a:latin typeface="Arial" panose="020B0604020202020204" pitchFamily="34" charset="0"/>
              </a:rPr>
              <a:t>很难听得明；若掤劲够强，则听劲会十分明显。 太极功以松体感自然，掤劲旨在中定。</a:t>
            </a:r>
          </a:p>
          <a:p>
            <a:pPr algn="l"/>
            <a:endParaRPr lang="zh-CN" altLang="en-US" sz="32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075690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7578A52D-2496-4956-A9A4-EA5C38B2F1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9809C8E2-EF9B-4E0B-A17E-836DE0508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294DA55-0989-4444-956D-21CAB0EE16E2}"/>
              </a:ext>
            </a:extLst>
          </p:cNvPr>
          <p:cNvSpPr>
            <a:spLocks noGrp="1"/>
          </p:cNvSpPr>
          <p:nvPr>
            <p:ph type="title"/>
          </p:nvPr>
        </p:nvSpPr>
        <p:spPr>
          <a:xfrm>
            <a:off x="1143000" y="609600"/>
            <a:ext cx="9875520" cy="1356360"/>
          </a:xfrm>
        </p:spPr>
        <p:txBody>
          <a:bodyPr>
            <a:normAutofit/>
          </a:bodyPr>
          <a:lstStyle/>
          <a:p>
            <a:r>
              <a:rPr lang="zh-CN" altLang="en-US" dirty="0">
                <a:solidFill>
                  <a:srgbClr val="FFFFFF"/>
                </a:solidFill>
              </a:rPr>
              <a:t>传统太极拳的主要流派</a:t>
            </a:r>
            <a:endParaRPr lang="en-MY" dirty="0">
              <a:solidFill>
                <a:srgbClr val="FFFFFF"/>
              </a:solidFill>
            </a:endParaRPr>
          </a:p>
        </p:txBody>
      </p:sp>
      <p:sp useBgFill="1">
        <p:nvSpPr>
          <p:cNvPr id="12" name="Rectangle 11">
            <a:extLst>
              <a:ext uri="{FF2B5EF4-FFF2-40B4-BE49-F238E27FC236}">
                <a16:creationId xmlns:a16="http://schemas.microsoft.com/office/drawing/2014/main" xmlns="" id="{61EB557E-621E-4254-B750-85274C5F4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998F7CA-8F31-4DEB-BAA7-A4E206B5B70D}"/>
              </a:ext>
            </a:extLst>
          </p:cNvPr>
          <p:cNvSpPr>
            <a:spLocks noGrp="1"/>
          </p:cNvSpPr>
          <p:nvPr>
            <p:ph idx="1"/>
          </p:nvPr>
        </p:nvSpPr>
        <p:spPr>
          <a:xfrm>
            <a:off x="966652" y="2638697"/>
            <a:ext cx="10398034" cy="3897569"/>
          </a:xfrm>
        </p:spPr>
        <p:txBody>
          <a:bodyPr>
            <a:normAutofit/>
          </a:bodyPr>
          <a:lstStyle/>
          <a:p>
            <a:pPr algn="l"/>
            <a:r>
              <a:rPr lang="zh-CN" altLang="en-US" sz="2800" b="0" i="0" dirty="0">
                <a:solidFill>
                  <a:srgbClr val="202122"/>
                </a:solidFill>
                <a:effectLst/>
                <a:latin typeface="Arial" panose="020B0604020202020204" pitchFamily="34" charset="0"/>
              </a:rPr>
              <a:t>历史上各大派之太极拳，依据其练习的需要。本身的</a:t>
            </a:r>
            <a:r>
              <a:rPr lang="zh-CN" altLang="en-US" sz="2800" b="0" i="0" u="none" strike="noStrike" dirty="0">
                <a:solidFill>
                  <a:srgbClr val="0B0080"/>
                </a:solidFill>
                <a:effectLst/>
                <a:latin typeface="Arial" panose="020B0604020202020204" pitchFamily="34" charset="0"/>
              </a:rPr>
              <a:t>套路</a:t>
            </a:r>
            <a:r>
              <a:rPr lang="zh-CN" altLang="en-US" sz="2800" b="0" i="0" dirty="0">
                <a:solidFill>
                  <a:srgbClr val="202122"/>
                </a:solidFill>
                <a:effectLst/>
                <a:latin typeface="Arial" panose="020B0604020202020204" pitchFamily="34" charset="0"/>
              </a:rPr>
              <a:t>种类就极为多样化，例如陈氏太极拳便有了老架、新架等等。由于再传的后人的发扬，在原有拳架长年的实践的基础上，终必有了自己的看法，而形成的“支派”，在太极拳界也极为普遍。 </a:t>
            </a:r>
            <a:endParaRPr lang="en-MY" altLang="zh-CN" sz="2800" b="0" i="0" dirty="0">
              <a:solidFill>
                <a:srgbClr val="202122"/>
              </a:solidFill>
              <a:effectLst/>
              <a:latin typeface="Arial" panose="020B0604020202020204" pitchFamily="34" charset="0"/>
            </a:endParaRPr>
          </a:p>
          <a:p>
            <a:pPr algn="l"/>
            <a:r>
              <a:rPr lang="zh-CN" altLang="en-US" sz="2800" b="0" i="0" dirty="0">
                <a:solidFill>
                  <a:srgbClr val="202122"/>
                </a:solidFill>
                <a:effectLst/>
                <a:latin typeface="Arial" panose="020B0604020202020204" pitchFamily="34" charset="0"/>
              </a:rPr>
              <a:t>太极拳主要流派：陈式太极拳、杨式太极拳、吴式太极拳、武式太极拳、孙氏太极拳、李式太极拳、赵堡太极拳等。</a:t>
            </a:r>
            <a:endParaRPr lang="zh-CN" altLang="en-US" sz="4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728000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3000</Words>
  <Application>Microsoft Office PowerPoint</Application>
  <PresentationFormat>Widescreen</PresentationFormat>
  <Paragraphs>95</Paragraphs>
  <Slides>20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-apple-system</vt:lpstr>
      <vt:lpstr>Linux Libertine</vt:lpstr>
      <vt:lpstr>宋体</vt:lpstr>
      <vt:lpstr>宋体</vt:lpstr>
      <vt:lpstr>等线</vt:lpstr>
      <vt:lpstr>Arial</vt:lpstr>
      <vt:lpstr>Arial</vt:lpstr>
      <vt:lpstr>Calibri</vt:lpstr>
      <vt:lpstr>Corbel</vt:lpstr>
      <vt:lpstr>Basis</vt:lpstr>
      <vt:lpstr>太极拳</vt:lpstr>
      <vt:lpstr>什么是太极拳？</vt:lpstr>
      <vt:lpstr>历史、演变与沿革</vt:lpstr>
      <vt:lpstr>起源</vt:lpstr>
      <vt:lpstr>起源</vt:lpstr>
      <vt:lpstr>套路架势</vt:lpstr>
      <vt:lpstr>套路架势</vt:lpstr>
      <vt:lpstr>练习与实战</vt:lpstr>
      <vt:lpstr>传统太极拳的主要流派</vt:lpstr>
      <vt:lpstr>特点</vt:lpstr>
      <vt:lpstr>要领准则</vt:lpstr>
      <vt:lpstr>对健康的好处</vt:lpstr>
      <vt:lpstr>对健康的好处</vt:lpstr>
      <vt:lpstr>完</vt:lpstr>
      <vt:lpstr>九曲珠</vt:lpstr>
      <vt:lpstr>张三丰</vt:lpstr>
      <vt:lpstr>蒋发</vt:lpstr>
      <vt:lpstr>王宗岳《十三势行功歌诀》</vt:lpstr>
      <vt:lpstr>掤劲</vt:lpstr>
      <vt:lpstr>听劲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太极拳</dc:title>
  <dc:creator>Sai Phine Phoon</dc:creator>
  <cp:lastModifiedBy>HP</cp:lastModifiedBy>
  <cp:revision>6</cp:revision>
  <dcterms:created xsi:type="dcterms:W3CDTF">2020-10-24T01:54:56Z</dcterms:created>
  <dcterms:modified xsi:type="dcterms:W3CDTF">2021-02-25T08:36:48Z</dcterms:modified>
</cp:coreProperties>
</file>