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10" r:id="rId3"/>
    <p:sldId id="411" r:id="rId4"/>
    <p:sldId id="412" r:id="rId5"/>
    <p:sldId id="413" r:id="rId6"/>
    <p:sldId id="414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anose="02020404030301010803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anose="02020404030301010803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anose="02020404030301010803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anose="02020404030301010803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anose="02020404030301010803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anose="02020404030301010803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89992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anose="02020404030301010803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275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anose="02020404030301010803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499995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anose="02020404030301010803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并步</a:t>
            </a:r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bkimg.cdn.bcebos.com/pic/908fa0ec08fa513d2697cad2b82442fbb2fb4316732f?x-bce-process=image/watermark,image_d2F0ZXIvYmFpa2U5Mg==,g_7,xp_5,yp_5/format,f_auto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390" y="425001"/>
            <a:ext cx="73914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608240" y="4389548"/>
            <a:ext cx="67437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solidFill>
                  <a:srgbClr val="333333"/>
                </a:solidFill>
                <a:latin typeface="Arial" panose="020B0604020202020204" pitchFamily="34" charset="0"/>
              </a:rPr>
              <a:t>(1) </a:t>
            </a:r>
            <a:r>
              <a:rPr lang="zh-CN" altLang="en-US" sz="2400" dirty="0">
                <a:solidFill>
                  <a:srgbClr val="333333"/>
                </a:solidFill>
                <a:latin typeface="Arial" panose="020B0604020202020204" pitchFamily="34" charset="0"/>
              </a:rPr>
              <a:t>上体正直；两脚并步站立</a:t>
            </a:r>
            <a:r>
              <a:rPr lang="en-US" altLang="zh-CN" sz="2400" dirty="0">
                <a:solidFill>
                  <a:srgbClr val="333333"/>
                </a:solidFill>
                <a:latin typeface="Arial" panose="020B0604020202020204" pitchFamily="34" charset="0"/>
              </a:rPr>
              <a:t>;</a:t>
            </a:r>
            <a:r>
              <a:rPr lang="zh-CN" altLang="en-US" sz="2400" dirty="0">
                <a:solidFill>
                  <a:srgbClr val="333333"/>
                </a:solidFill>
                <a:latin typeface="Arial" panose="020B0604020202020204" pitchFamily="34" charset="0"/>
              </a:rPr>
              <a:t>两臂垂直于体侧，两手心向里，两指尖向下；目视前方。</a:t>
            </a:r>
            <a:endParaRPr lang="zh-CN" altLang="en-US" sz="2400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en-US" altLang="zh-CN" sz="2400" dirty="0">
                <a:solidFill>
                  <a:srgbClr val="333333"/>
                </a:solidFill>
                <a:latin typeface="Arial" panose="020B0604020202020204" pitchFamily="34" charset="0"/>
              </a:rPr>
              <a:t>(2)</a:t>
            </a:r>
            <a:r>
              <a:rPr lang="zh-CN" altLang="en-US" sz="2400" dirty="0">
                <a:solidFill>
                  <a:srgbClr val="333333"/>
                </a:solidFill>
                <a:latin typeface="Arial" panose="020B0604020202020204" pitchFamily="34" charset="0"/>
              </a:rPr>
              <a:t>左脚向左侧一步；重心落于两腿；目视前方。</a:t>
            </a:r>
            <a:endParaRPr lang="zh-CN" altLang="en-US" sz="2400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en-US" altLang="zh-CN" sz="2400" dirty="0">
                <a:solidFill>
                  <a:srgbClr val="333333"/>
                </a:solidFill>
                <a:latin typeface="Arial" panose="020B0604020202020204" pitchFamily="34" charset="0"/>
              </a:rPr>
              <a:t>(3)</a:t>
            </a:r>
            <a:r>
              <a:rPr lang="zh-CN" altLang="en-US" sz="2400" dirty="0">
                <a:solidFill>
                  <a:srgbClr val="333333"/>
                </a:solidFill>
                <a:latin typeface="Arial" panose="020B0604020202020204" pitchFamily="34" charset="0"/>
              </a:rPr>
              <a:t>重心左移；右脚向左侧一步，与左脚内侧并拢</a:t>
            </a:r>
            <a:r>
              <a:rPr lang="en-US" altLang="zh-CN" sz="2400" dirty="0">
                <a:solidFill>
                  <a:srgbClr val="333333"/>
                </a:solidFill>
                <a:latin typeface="Arial" panose="020B0604020202020204" pitchFamily="34" charset="0"/>
              </a:rPr>
              <a:t>;</a:t>
            </a:r>
            <a:r>
              <a:rPr lang="zh-CN" altLang="en-US" sz="2400" dirty="0">
                <a:solidFill>
                  <a:srgbClr val="333333"/>
                </a:solidFill>
                <a:latin typeface="Arial" panose="020B0604020202020204" pitchFamily="34" charset="0"/>
              </a:rPr>
              <a:t>随后，重心落于两腿；目视前</a:t>
            </a:r>
            <a:r>
              <a:rPr lang="zh-CN" altLang="en-US" sz="2400" dirty="0" smtClean="0">
                <a:solidFill>
                  <a:srgbClr val="333333"/>
                </a:solidFill>
                <a:latin typeface="Arial" panose="020B0604020202020204" pitchFamily="34" charset="0"/>
              </a:rPr>
              <a:t>方。</a:t>
            </a:r>
            <a:endParaRPr lang="zh-CN" altLang="en-US" sz="2400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动作要点</a:t>
            </a:r>
            <a:endParaRPr lang="en-MY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dirty="0"/>
              <a:t>并步时，重心要移至两腿之间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r>
              <a:rPr lang="zh-CN" altLang="en-US" sz="2800" dirty="0" smtClean="0"/>
              <a:t>并</a:t>
            </a:r>
            <a:r>
              <a:rPr lang="zh-CN" altLang="en-US" sz="2800" dirty="0"/>
              <a:t>步时，两脚的脚尖要向前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r>
              <a:rPr lang="zh-CN" altLang="en-US" sz="2800" dirty="0" smtClean="0"/>
              <a:t>并</a:t>
            </a:r>
            <a:r>
              <a:rPr lang="zh-CN" altLang="en-US" sz="2800" dirty="0"/>
              <a:t>步时，两腿要直</a:t>
            </a:r>
            <a:r>
              <a:rPr lang="zh-CN" altLang="en-US" sz="2800" dirty="0" smtClean="0"/>
              <a:t>立。</a:t>
            </a:r>
            <a:endParaRPr lang="en-MY" sz="2800" dirty="0"/>
          </a:p>
          <a:p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02300" y="669701"/>
            <a:ext cx="42242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dirty="0" smtClean="0"/>
              <a:t>易犯错误：</a:t>
            </a:r>
            <a:endParaRPr lang="en-MY" sz="4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22" t="22516" r="36236" b="23055"/>
          <a:stretch>
            <a:fillRect/>
          </a:stretch>
        </p:blipFill>
        <p:spPr>
          <a:xfrm>
            <a:off x="6980350" y="1646850"/>
            <a:ext cx="3142445" cy="30780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43613" y="4919729"/>
            <a:ext cx="2150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/>
              <a:t>脚未并拢</a:t>
            </a:r>
            <a:endParaRPr lang="en-MY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094705" y="2170355"/>
            <a:ext cx="463639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并步时，两脚的脚尖未向前。右脚向左侧步时，重心未同时移动。并步时，重心未落于两腿之</a:t>
            </a:r>
            <a:r>
              <a:rPr lang="zh-CN" altLang="en-US" sz="3200" dirty="0" smtClean="0"/>
              <a:t>间。</a:t>
            </a:r>
            <a:endParaRPr lang="en-MY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纠正方法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/>
              <a:t>左脚向左侧一步时，左脚尖向前</a:t>
            </a:r>
            <a:r>
              <a:rPr lang="en-US" altLang="zh-CN" sz="3200" dirty="0"/>
              <a:t>;</a:t>
            </a:r>
            <a:r>
              <a:rPr lang="zh-CN" altLang="en-US" sz="3200" dirty="0"/>
              <a:t>右脚向左脚并步时，右脚尖向前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r>
              <a:rPr lang="zh-CN" altLang="en-US" sz="3200" dirty="0" smtClean="0"/>
              <a:t>左</a:t>
            </a:r>
            <a:r>
              <a:rPr lang="zh-CN" altLang="en-US" sz="3200" dirty="0"/>
              <a:t>脚向左侧一步，重心落于右腿上；右脚向左脚并步时，重心向左移直至移到两腿之间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r>
              <a:rPr lang="zh-CN" altLang="en-US" sz="3200" dirty="0" smtClean="0"/>
              <a:t>并</a:t>
            </a:r>
            <a:r>
              <a:rPr lang="zh-CN" altLang="en-US" sz="3200" dirty="0"/>
              <a:t>步时，重心先全部移至左腿，再快速移至两腿之</a:t>
            </a:r>
            <a:r>
              <a:rPr lang="zh-CN" altLang="en-US" sz="3200" dirty="0" smtClean="0"/>
              <a:t>间。</a:t>
            </a:r>
            <a:endParaRPr lang="en-MY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295</Words>
  <Application>WPS 演示</Application>
  <PresentationFormat>宽屏</PresentationFormat>
  <Paragraphs>25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</vt:lpstr>
      <vt:lpstr>SimSun</vt:lpstr>
      <vt:lpstr>Wingdings</vt:lpstr>
      <vt:lpstr>Microsoft YaHei</vt:lpstr>
      <vt:lpstr>Wingdings</vt:lpstr>
      <vt:lpstr>Arial Unicode MS</vt:lpstr>
      <vt:lpstr>Calibri</vt:lpstr>
      <vt:lpstr>Garamond</vt:lpstr>
      <vt:lpstr>Century Gothic</vt:lpstr>
      <vt:lpstr>Savon</vt:lpstr>
      <vt:lpstr>并步</vt:lpstr>
      <vt:lpstr>PowerPoint 演示文稿</vt:lpstr>
      <vt:lpstr>动作要点</vt:lpstr>
      <vt:lpstr>PowerPoint 演示文稿</vt:lpstr>
      <vt:lpstr>纠正方法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ASUS-A456U</cp:lastModifiedBy>
  <cp:revision>172</cp:revision>
  <dcterms:created xsi:type="dcterms:W3CDTF">2019-06-19T02:08:00Z</dcterms:created>
  <dcterms:modified xsi:type="dcterms:W3CDTF">2021-04-09T22:58:35Z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2052-11.1.0.10356</vt:lpwstr>
  </property>
  <property fmtid="{D5CDD505-2E9C-101B-9397-08002B2CF9AE}" pid="3" name="ICV">
    <vt:lpwstr>8A5FCFBEF7094344A8E38B923F56D9B1</vt:lpwstr>
  </property>
</Properties>
</file>